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9" r:id="rId4"/>
    <p:sldId id="258"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76"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882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png"/><Relationship Id="rId10" Type="http://schemas.openxmlformats.org/officeDocument/2006/relationships/image" Target="../media/image3.png"/><Relationship Id="rId4" Type="http://schemas.openxmlformats.org/officeDocument/2006/relationships/notesSlide" Target="../notesSlides/notesSlide4.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5.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GB" dirty="0"/>
          </a:p>
        </p:txBody>
      </p:sp>
      <p:pic>
        <p:nvPicPr>
          <p:cNvPr id="4" name="Image 1" descr="preencoded.png"/>
          <p:cNvPicPr>
            <a:picLocks noChangeAspect="1"/>
          </p:cNvPicPr>
          <p:nvPr/>
        </p:nvPicPr>
        <p:blipFill>
          <a:blip r:embed="rId6"/>
          <a:stretch>
            <a:fillRect/>
          </a:stretch>
        </p:blipFill>
        <p:spPr>
          <a:xfrm>
            <a:off x="9144000" y="0"/>
            <a:ext cx="5486400" cy="8229600"/>
          </a:xfrm>
          <a:prstGeom prst="rect">
            <a:avLst/>
          </a:prstGeom>
        </p:spPr>
      </p:pic>
      <p:sp>
        <p:nvSpPr>
          <p:cNvPr id="6" name="Text 2"/>
          <p:cNvSpPr/>
          <p:nvPr/>
        </p:nvSpPr>
        <p:spPr>
          <a:xfrm>
            <a:off x="864037" y="4018240"/>
            <a:ext cx="74159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The primary aim of this project is to develop a predictive model to estimate the waste cost.</a:t>
            </a:r>
            <a:endParaRPr lang="en-US" sz="1944" dirty="0"/>
          </a:p>
        </p:txBody>
      </p:sp>
      <p:sp>
        <p:nvSpPr>
          <p:cNvPr id="7" name="Text 3"/>
          <p:cNvSpPr/>
          <p:nvPr/>
        </p:nvSpPr>
        <p:spPr>
          <a:xfrm>
            <a:off x="864037" y="5085993"/>
            <a:ext cx="74159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This model will assist in optimizing waste management processes, reducing costs, and improving overall efficiency within the plate production process.</a:t>
            </a:r>
            <a:endParaRPr lang="en-US" sz="1944" dirty="0"/>
          </a:p>
        </p:txBody>
      </p:sp>
      <p:sp>
        <p:nvSpPr>
          <p:cNvPr id="8" name="Shape 4"/>
          <p:cNvSpPr/>
          <p:nvPr/>
        </p:nvSpPr>
        <p:spPr>
          <a:xfrm>
            <a:off x="864037" y="6172200"/>
            <a:ext cx="394930" cy="394930"/>
          </a:xfrm>
          <a:prstGeom prst="roundRect">
            <a:avLst>
              <a:gd name="adj" fmla="val 23151155"/>
            </a:avLst>
          </a:prstGeom>
          <a:noFill/>
          <a:ln w="7620">
            <a:solidFill>
              <a:srgbClr val="FFFFFF"/>
            </a:solidFill>
            <a:prstDash val="solid"/>
          </a:ln>
        </p:spPr>
        <p:txBody>
          <a:bodyPr/>
          <a:lstStyle/>
          <a:p>
            <a:endParaRPr lang="en-GB" dirty="0"/>
          </a:p>
        </p:txBody>
      </p:sp>
      <p:pic>
        <p:nvPicPr>
          <p:cNvPr id="18" name="Audio 17">
            <a:hlinkClick r:id="" action="ppaction://media"/>
            <a:extLst>
              <a:ext uri="{FF2B5EF4-FFF2-40B4-BE49-F238E27FC236}">
                <a16:creationId xmlns:a16="http://schemas.microsoft.com/office/drawing/2014/main" id="{1B1E03F5-7432-9908-0E04-8A520F247A5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53750" t="-253750" r="-253750" b="-253750"/>
          <a:stretch>
            <a:fillRect/>
          </a:stretch>
        </p:blipFill>
        <p:spPr>
          <a:xfrm>
            <a:off x="12062765" y="5661965"/>
            <a:ext cx="2468880" cy="2468880"/>
          </a:xfrm>
          <a:prstGeom prst="ellipse">
            <a:avLst/>
          </a:prstGeom>
        </p:spPr>
      </p:pic>
      <p:sp>
        <p:nvSpPr>
          <p:cNvPr id="9" name="TextBox 8">
            <a:extLst>
              <a:ext uri="{FF2B5EF4-FFF2-40B4-BE49-F238E27FC236}">
                <a16:creationId xmlns:a16="http://schemas.microsoft.com/office/drawing/2014/main" id="{87DAC7BC-0386-0B67-D5B7-05250EB4D5EA}"/>
              </a:ext>
            </a:extLst>
          </p:cNvPr>
          <p:cNvSpPr txBox="1"/>
          <p:nvPr/>
        </p:nvSpPr>
        <p:spPr>
          <a:xfrm>
            <a:off x="980387" y="1713744"/>
            <a:ext cx="6909848" cy="2037481"/>
          </a:xfrm>
          <a:prstGeom prst="rect">
            <a:avLst/>
          </a:prstGeom>
          <a:noFill/>
        </p:spPr>
        <p:txBody>
          <a:bodyPr wrap="square" rtlCol="0">
            <a:spAutoFit/>
          </a:bodyPr>
          <a:lstStyle/>
          <a:p>
            <a:r>
              <a:rPr lang="en-US" sz="6320" b="1" dirty="0">
                <a:latin typeface="adonis-web"/>
              </a:rPr>
              <a:t>Waste Cost Prediction </a:t>
            </a:r>
            <a:r>
              <a:rPr lang="en-US" sz="6320" b="1" dirty="0">
                <a:latin typeface="adonis-web"/>
                <a:cs typeface="Sabon Next LT" panose="02000500000000000000" pitchFamily="2" charset="0"/>
              </a:rPr>
              <a:t>Model</a:t>
            </a:r>
            <a:endParaRPr lang="en-GB" sz="6320" b="1" dirty="0">
              <a:latin typeface="adonis-web"/>
              <a:cs typeface="Sabon Next LT" panose="02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9219"/>
    </mc:Choice>
    <mc:Fallback>
      <p:transition spd="slow" advTm="39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GB" dirty="0"/>
          </a:p>
        </p:txBody>
      </p:sp>
      <p:sp>
        <p:nvSpPr>
          <p:cNvPr id="4" name="Text 1"/>
          <p:cNvSpPr/>
          <p:nvPr/>
        </p:nvSpPr>
        <p:spPr>
          <a:xfrm>
            <a:off x="968693" y="795933"/>
            <a:ext cx="5809059" cy="726043"/>
          </a:xfrm>
          <a:prstGeom prst="rect">
            <a:avLst/>
          </a:prstGeom>
          <a:noFill/>
          <a:ln/>
        </p:spPr>
        <p:txBody>
          <a:bodyPr wrap="none" rtlCol="0" anchor="t"/>
          <a:lstStyle/>
          <a:p>
            <a:pPr marL="0" indent="0">
              <a:lnSpc>
                <a:spcPts val="5718"/>
              </a:lnSpc>
              <a:buNone/>
            </a:pPr>
            <a:r>
              <a:rPr lang="en-US" sz="4574" b="1" kern="0" spc="-91" dirty="0">
                <a:solidFill>
                  <a:srgbClr val="000000"/>
                </a:solidFill>
                <a:latin typeface="adonis-web" pitchFamily="34" charset="0"/>
                <a:ea typeface="adonis-web" pitchFamily="34" charset="-122"/>
                <a:cs typeface="adonis-web" pitchFamily="34" charset="-120"/>
              </a:rPr>
              <a:t>DATASETS</a:t>
            </a:r>
            <a:endParaRPr lang="en-US" sz="4574" dirty="0"/>
          </a:p>
        </p:txBody>
      </p:sp>
      <p:pic>
        <p:nvPicPr>
          <p:cNvPr id="5" name="Image 1" descr="preencoded.png"/>
          <p:cNvPicPr>
            <a:picLocks noChangeAspect="1"/>
          </p:cNvPicPr>
          <p:nvPr/>
        </p:nvPicPr>
        <p:blipFill>
          <a:blip r:embed="rId6"/>
          <a:stretch>
            <a:fillRect/>
          </a:stretch>
        </p:blipFill>
        <p:spPr>
          <a:xfrm>
            <a:off x="968693" y="2015728"/>
            <a:ext cx="6161246" cy="3807857"/>
          </a:xfrm>
          <a:prstGeom prst="rect">
            <a:avLst/>
          </a:prstGeom>
        </p:spPr>
      </p:pic>
      <p:sp>
        <p:nvSpPr>
          <p:cNvPr id="6" name="Text 2"/>
          <p:cNvSpPr/>
          <p:nvPr/>
        </p:nvSpPr>
        <p:spPr>
          <a:xfrm>
            <a:off x="968693" y="6132195"/>
            <a:ext cx="2904530"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Batch Data</a:t>
            </a:r>
            <a:endParaRPr lang="en-US" sz="2287" dirty="0"/>
          </a:p>
        </p:txBody>
      </p:sp>
      <p:sp>
        <p:nvSpPr>
          <p:cNvPr id="7" name="Text 3"/>
          <p:cNvSpPr/>
          <p:nvPr/>
        </p:nvSpPr>
        <p:spPr>
          <a:xfrm>
            <a:off x="968693" y="6643449"/>
            <a:ext cx="6161246" cy="790099"/>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Represents various stages and parameters involved in the plate production process.</a:t>
            </a:r>
            <a:endParaRPr lang="en-US" sz="1944" dirty="0"/>
          </a:p>
        </p:txBody>
      </p:sp>
      <p:pic>
        <p:nvPicPr>
          <p:cNvPr id="8" name="Image 2" descr="preencoded.png"/>
          <p:cNvPicPr>
            <a:picLocks noChangeAspect="1"/>
          </p:cNvPicPr>
          <p:nvPr/>
        </p:nvPicPr>
        <p:blipFill>
          <a:blip r:embed="rId7"/>
          <a:stretch>
            <a:fillRect/>
          </a:stretch>
        </p:blipFill>
        <p:spPr>
          <a:xfrm>
            <a:off x="7500223" y="2015728"/>
            <a:ext cx="6161365" cy="3807976"/>
          </a:xfrm>
          <a:prstGeom prst="rect">
            <a:avLst/>
          </a:prstGeom>
        </p:spPr>
      </p:pic>
      <p:sp>
        <p:nvSpPr>
          <p:cNvPr id="9" name="Text 4"/>
          <p:cNvSpPr/>
          <p:nvPr/>
        </p:nvSpPr>
        <p:spPr>
          <a:xfrm>
            <a:off x="7500223" y="6132314"/>
            <a:ext cx="2904530"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Fail Data</a:t>
            </a:r>
            <a:endParaRPr lang="en-US" sz="2287" dirty="0"/>
          </a:p>
        </p:txBody>
      </p:sp>
      <p:sp>
        <p:nvSpPr>
          <p:cNvPr id="10" name="Text 5"/>
          <p:cNvSpPr/>
          <p:nvPr/>
        </p:nvSpPr>
        <p:spPr>
          <a:xfrm>
            <a:off x="7500223" y="6643568"/>
            <a:ext cx="6161365" cy="790099"/>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Pertains to batches that did not pass quality control (QC) testing.</a:t>
            </a:r>
            <a:endParaRPr lang="en-US" sz="1944" dirty="0"/>
          </a:p>
        </p:txBody>
      </p:sp>
      <p:pic>
        <p:nvPicPr>
          <p:cNvPr id="32" name="Audio 31">
            <a:hlinkClick r:id="" action="ppaction://media"/>
            <a:extLst>
              <a:ext uri="{FF2B5EF4-FFF2-40B4-BE49-F238E27FC236}">
                <a16:creationId xmlns:a16="http://schemas.microsoft.com/office/drawing/2014/main" id="{2D6585B2-2E8C-0BE2-4FBF-FBEE852B616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53750" t="-253750" r="-253750" b="-25375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4988"/>
    </mc:Choice>
    <mc:Fallback>
      <p:transition spd="slow" advTm="54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GB" dirty="0"/>
          </a:p>
        </p:txBody>
      </p:sp>
      <p:sp>
        <p:nvSpPr>
          <p:cNvPr id="4" name="Text 1"/>
          <p:cNvSpPr/>
          <p:nvPr/>
        </p:nvSpPr>
        <p:spPr>
          <a:xfrm>
            <a:off x="2373511" y="529947"/>
            <a:ext cx="8579644" cy="565309"/>
          </a:xfrm>
          <a:prstGeom prst="rect">
            <a:avLst/>
          </a:prstGeom>
          <a:noFill/>
          <a:ln/>
        </p:spPr>
        <p:txBody>
          <a:bodyPr wrap="none" rtlCol="0" anchor="t"/>
          <a:lstStyle/>
          <a:p>
            <a:pPr marL="0" indent="0">
              <a:lnSpc>
                <a:spcPts val="4452"/>
              </a:lnSpc>
              <a:buNone/>
            </a:pPr>
            <a:r>
              <a:rPr lang="en-US" sz="3562" b="1" kern="0" spc="-71" dirty="0">
                <a:solidFill>
                  <a:srgbClr val="000000"/>
                </a:solidFill>
                <a:latin typeface="adonis-web" pitchFamily="34" charset="0"/>
                <a:ea typeface="adonis-web" pitchFamily="34" charset="-122"/>
                <a:cs typeface="adonis-web" pitchFamily="34" charset="-120"/>
              </a:rPr>
              <a:t>Exploratory Data Analysis and Visualization</a:t>
            </a:r>
            <a:endParaRPr lang="en-US" sz="3562" dirty="0"/>
          </a:p>
        </p:txBody>
      </p:sp>
      <p:sp>
        <p:nvSpPr>
          <p:cNvPr id="5" name="Text 2"/>
          <p:cNvSpPr/>
          <p:nvPr/>
        </p:nvSpPr>
        <p:spPr>
          <a:xfrm>
            <a:off x="2373511" y="1479709"/>
            <a:ext cx="9883378" cy="307658"/>
          </a:xfrm>
          <a:prstGeom prst="rect">
            <a:avLst/>
          </a:prstGeom>
          <a:noFill/>
          <a:ln/>
        </p:spPr>
        <p:txBody>
          <a:bodyPr wrap="none" rtlCol="0" anchor="t"/>
          <a:lstStyle/>
          <a:p>
            <a:pPr marL="0" indent="0">
              <a:lnSpc>
                <a:spcPts val="2422"/>
              </a:lnSpc>
              <a:buNone/>
            </a:pPr>
            <a:r>
              <a:rPr lang="en-US" sz="1514" kern="0" spc="-30" dirty="0">
                <a:solidFill>
                  <a:srgbClr val="272525"/>
                </a:solidFill>
                <a:latin typeface="Source Sans Pro" pitchFamily="34" charset="0"/>
                <a:ea typeface="Source Sans Pro" pitchFamily="34" charset="-122"/>
                <a:cs typeface="Source Sans Pro" pitchFamily="34" charset="-120"/>
              </a:rPr>
              <a:t>Exploratory data analysis (EDA) is crucial for understanding the data and identifying patterns, trends, and outliers.</a:t>
            </a:r>
            <a:endParaRPr lang="en-US" sz="1514" dirty="0"/>
          </a:p>
        </p:txBody>
      </p:sp>
      <p:sp>
        <p:nvSpPr>
          <p:cNvPr id="6" name="Text 3"/>
          <p:cNvSpPr/>
          <p:nvPr/>
        </p:nvSpPr>
        <p:spPr>
          <a:xfrm>
            <a:off x="2373511" y="2003584"/>
            <a:ext cx="9883378" cy="307658"/>
          </a:xfrm>
          <a:prstGeom prst="rect">
            <a:avLst/>
          </a:prstGeom>
          <a:noFill/>
          <a:ln/>
        </p:spPr>
        <p:txBody>
          <a:bodyPr wrap="none" rtlCol="0" anchor="t"/>
          <a:lstStyle/>
          <a:p>
            <a:pPr marL="0" indent="0">
              <a:lnSpc>
                <a:spcPts val="2422"/>
              </a:lnSpc>
              <a:buNone/>
            </a:pPr>
            <a:r>
              <a:rPr lang="en-US" sz="1514" kern="0" spc="-30" dirty="0">
                <a:solidFill>
                  <a:srgbClr val="272525"/>
                </a:solidFill>
                <a:latin typeface="Source Sans Pro" pitchFamily="34" charset="0"/>
                <a:ea typeface="Source Sans Pro" pitchFamily="34" charset="-122"/>
                <a:cs typeface="Source Sans Pro" pitchFamily="34" charset="-120"/>
              </a:rPr>
              <a:t>Visualizations help in gaining insights and communicating findings effectively.</a:t>
            </a:r>
            <a:endParaRPr lang="en-US" sz="1514" dirty="0"/>
          </a:p>
        </p:txBody>
      </p:sp>
      <p:sp>
        <p:nvSpPr>
          <p:cNvPr id="7" name="Shape 4"/>
          <p:cNvSpPr/>
          <p:nvPr/>
        </p:nvSpPr>
        <p:spPr>
          <a:xfrm>
            <a:off x="2373511" y="2527459"/>
            <a:ext cx="1235392" cy="1090017"/>
          </a:xfrm>
          <a:prstGeom prst="roundRect">
            <a:avLst>
              <a:gd name="adj" fmla="val 7936"/>
            </a:avLst>
          </a:prstGeom>
          <a:solidFill>
            <a:srgbClr val="F0D4F7"/>
          </a:solidFill>
          <a:ln w="7620">
            <a:solidFill>
              <a:srgbClr val="D6BADD"/>
            </a:solidFill>
            <a:prstDash val="solid"/>
          </a:ln>
        </p:spPr>
        <p:txBody>
          <a:bodyPr/>
          <a:lstStyle/>
          <a:p>
            <a:endParaRPr lang="en-GB" dirty="0"/>
          </a:p>
        </p:txBody>
      </p:sp>
      <p:sp>
        <p:nvSpPr>
          <p:cNvPr id="8" name="Text 5"/>
          <p:cNvSpPr/>
          <p:nvPr/>
        </p:nvSpPr>
        <p:spPr>
          <a:xfrm>
            <a:off x="2573298" y="2880241"/>
            <a:ext cx="131921" cy="384334"/>
          </a:xfrm>
          <a:prstGeom prst="rect">
            <a:avLst/>
          </a:prstGeom>
          <a:noFill/>
          <a:ln/>
        </p:spPr>
        <p:txBody>
          <a:bodyPr wrap="none" rtlCol="0" anchor="t"/>
          <a:lstStyle/>
          <a:p>
            <a:pPr marL="0" indent="0" algn="ctr">
              <a:lnSpc>
                <a:spcPts val="3027"/>
              </a:lnSpc>
              <a:buNone/>
            </a:pPr>
            <a:r>
              <a:rPr lang="en-US" sz="1892" b="1" kern="0" spc="-38" dirty="0">
                <a:solidFill>
                  <a:srgbClr val="272525"/>
                </a:solidFill>
                <a:latin typeface="adonis-web" pitchFamily="34" charset="0"/>
                <a:ea typeface="adonis-web" pitchFamily="34" charset="-122"/>
                <a:cs typeface="adonis-web" pitchFamily="34" charset="-120"/>
              </a:rPr>
              <a:t>1</a:t>
            </a:r>
            <a:endParaRPr lang="en-US" sz="1892" dirty="0"/>
          </a:p>
        </p:txBody>
      </p:sp>
      <p:sp>
        <p:nvSpPr>
          <p:cNvPr id="9" name="Text 6"/>
          <p:cNvSpPr/>
          <p:nvPr/>
        </p:nvSpPr>
        <p:spPr>
          <a:xfrm>
            <a:off x="3801070" y="2719626"/>
            <a:ext cx="2261592" cy="282773"/>
          </a:xfrm>
          <a:prstGeom prst="rect">
            <a:avLst/>
          </a:prstGeom>
          <a:noFill/>
          <a:ln/>
        </p:spPr>
        <p:txBody>
          <a:bodyPr wrap="none" rtlCol="0" anchor="t"/>
          <a:lstStyle/>
          <a:p>
            <a:pPr marL="0" indent="0" algn="l">
              <a:lnSpc>
                <a:spcPts val="2226"/>
              </a:lnSpc>
              <a:buNone/>
            </a:pPr>
            <a:r>
              <a:rPr lang="en-US" sz="1781" b="1" kern="0" spc="-36" dirty="0">
                <a:solidFill>
                  <a:srgbClr val="272525"/>
                </a:solidFill>
                <a:latin typeface="adonis-web" pitchFamily="34" charset="0"/>
                <a:ea typeface="adonis-web" pitchFamily="34" charset="-122"/>
                <a:cs typeface="adonis-web" pitchFamily="34" charset="-120"/>
              </a:rPr>
              <a:t>Data Distribution</a:t>
            </a:r>
            <a:endParaRPr lang="en-US" sz="1781" dirty="0"/>
          </a:p>
        </p:txBody>
      </p:sp>
      <p:sp>
        <p:nvSpPr>
          <p:cNvPr id="10" name="Text 7"/>
          <p:cNvSpPr/>
          <p:nvPr/>
        </p:nvSpPr>
        <p:spPr>
          <a:xfrm>
            <a:off x="3801070" y="3117652"/>
            <a:ext cx="2762726" cy="307658"/>
          </a:xfrm>
          <a:prstGeom prst="rect">
            <a:avLst/>
          </a:prstGeom>
          <a:noFill/>
          <a:ln/>
        </p:spPr>
        <p:txBody>
          <a:bodyPr wrap="none" rtlCol="0" anchor="t"/>
          <a:lstStyle/>
          <a:p>
            <a:pPr marL="0" indent="0" algn="l">
              <a:lnSpc>
                <a:spcPts val="2422"/>
              </a:lnSpc>
              <a:buNone/>
            </a:pPr>
            <a:r>
              <a:rPr lang="en-US" sz="1514" kern="0" spc="-30" dirty="0">
                <a:solidFill>
                  <a:srgbClr val="272525"/>
                </a:solidFill>
                <a:latin typeface="Source Sans Pro" pitchFamily="34" charset="0"/>
                <a:ea typeface="Source Sans Pro" pitchFamily="34" charset="-122"/>
                <a:cs typeface="Source Sans Pro" pitchFamily="34" charset="-120"/>
              </a:rPr>
              <a:t>Analyze the distribution of variables.</a:t>
            </a:r>
            <a:endParaRPr lang="en-US" sz="1514" dirty="0"/>
          </a:p>
        </p:txBody>
      </p:sp>
      <p:sp>
        <p:nvSpPr>
          <p:cNvPr id="11" name="Shape 8"/>
          <p:cNvSpPr/>
          <p:nvPr/>
        </p:nvSpPr>
        <p:spPr>
          <a:xfrm>
            <a:off x="3704987" y="3596342"/>
            <a:ext cx="8455819" cy="19169"/>
          </a:xfrm>
          <a:prstGeom prst="roundRect">
            <a:avLst>
              <a:gd name="adj" fmla="val 451295"/>
            </a:avLst>
          </a:prstGeom>
          <a:solidFill>
            <a:srgbClr val="D6BADD"/>
          </a:solidFill>
          <a:ln/>
        </p:spPr>
        <p:txBody>
          <a:bodyPr/>
          <a:lstStyle/>
          <a:p>
            <a:endParaRPr lang="en-GB" dirty="0"/>
          </a:p>
        </p:txBody>
      </p:sp>
      <p:sp>
        <p:nvSpPr>
          <p:cNvPr id="12" name="Shape 9"/>
          <p:cNvSpPr/>
          <p:nvPr/>
        </p:nvSpPr>
        <p:spPr>
          <a:xfrm>
            <a:off x="2373511" y="3713559"/>
            <a:ext cx="2470785" cy="1090017"/>
          </a:xfrm>
          <a:prstGeom prst="roundRect">
            <a:avLst>
              <a:gd name="adj" fmla="val 7936"/>
            </a:avLst>
          </a:prstGeom>
          <a:solidFill>
            <a:srgbClr val="F0D4F7"/>
          </a:solidFill>
          <a:ln w="7620">
            <a:solidFill>
              <a:srgbClr val="D6BADD"/>
            </a:solidFill>
            <a:prstDash val="solid"/>
          </a:ln>
        </p:spPr>
        <p:txBody>
          <a:bodyPr/>
          <a:lstStyle/>
          <a:p>
            <a:endParaRPr lang="en-GB" dirty="0"/>
          </a:p>
        </p:txBody>
      </p:sp>
      <p:sp>
        <p:nvSpPr>
          <p:cNvPr id="13" name="Text 10"/>
          <p:cNvSpPr/>
          <p:nvPr/>
        </p:nvSpPr>
        <p:spPr>
          <a:xfrm>
            <a:off x="2573298" y="4066342"/>
            <a:ext cx="131921" cy="384334"/>
          </a:xfrm>
          <a:prstGeom prst="rect">
            <a:avLst/>
          </a:prstGeom>
          <a:noFill/>
          <a:ln/>
        </p:spPr>
        <p:txBody>
          <a:bodyPr wrap="none" rtlCol="0" anchor="t"/>
          <a:lstStyle/>
          <a:p>
            <a:pPr marL="0" indent="0" algn="ctr">
              <a:lnSpc>
                <a:spcPts val="3027"/>
              </a:lnSpc>
              <a:buNone/>
            </a:pPr>
            <a:r>
              <a:rPr lang="en-US" sz="1892" b="1" kern="0" spc="-38" dirty="0">
                <a:solidFill>
                  <a:srgbClr val="272525"/>
                </a:solidFill>
                <a:latin typeface="adonis-web" pitchFamily="34" charset="0"/>
                <a:ea typeface="adonis-web" pitchFamily="34" charset="-122"/>
                <a:cs typeface="adonis-web" pitchFamily="34" charset="-120"/>
              </a:rPr>
              <a:t>2</a:t>
            </a:r>
            <a:endParaRPr lang="en-US" sz="1892" dirty="0"/>
          </a:p>
        </p:txBody>
      </p:sp>
      <p:sp>
        <p:nvSpPr>
          <p:cNvPr id="14" name="Text 11"/>
          <p:cNvSpPr/>
          <p:nvPr/>
        </p:nvSpPr>
        <p:spPr>
          <a:xfrm>
            <a:off x="5036463" y="3905726"/>
            <a:ext cx="2261592" cy="282773"/>
          </a:xfrm>
          <a:prstGeom prst="rect">
            <a:avLst/>
          </a:prstGeom>
          <a:noFill/>
          <a:ln/>
        </p:spPr>
        <p:txBody>
          <a:bodyPr wrap="none" rtlCol="0" anchor="t"/>
          <a:lstStyle/>
          <a:p>
            <a:pPr marL="0" indent="0" algn="l">
              <a:lnSpc>
                <a:spcPts val="2226"/>
              </a:lnSpc>
              <a:buNone/>
            </a:pPr>
            <a:r>
              <a:rPr lang="en-US" sz="1781" b="1" kern="0" spc="-36" dirty="0">
                <a:solidFill>
                  <a:srgbClr val="272525"/>
                </a:solidFill>
                <a:latin typeface="adonis-web" pitchFamily="34" charset="0"/>
                <a:ea typeface="adonis-web" pitchFamily="34" charset="-122"/>
                <a:cs typeface="adonis-web" pitchFamily="34" charset="-120"/>
              </a:rPr>
              <a:t>Correlation Analysis</a:t>
            </a:r>
            <a:endParaRPr lang="en-US" sz="1781" dirty="0"/>
          </a:p>
        </p:txBody>
      </p:sp>
      <p:sp>
        <p:nvSpPr>
          <p:cNvPr id="15" name="Text 12"/>
          <p:cNvSpPr/>
          <p:nvPr/>
        </p:nvSpPr>
        <p:spPr>
          <a:xfrm>
            <a:off x="5036463" y="4303752"/>
            <a:ext cx="3087767" cy="307658"/>
          </a:xfrm>
          <a:prstGeom prst="rect">
            <a:avLst/>
          </a:prstGeom>
          <a:noFill/>
          <a:ln/>
        </p:spPr>
        <p:txBody>
          <a:bodyPr wrap="none" rtlCol="0" anchor="t"/>
          <a:lstStyle/>
          <a:p>
            <a:pPr marL="0" indent="0" algn="l">
              <a:lnSpc>
                <a:spcPts val="2422"/>
              </a:lnSpc>
              <a:buNone/>
            </a:pPr>
            <a:r>
              <a:rPr lang="en-US" sz="1514" kern="0" spc="-30" dirty="0">
                <a:solidFill>
                  <a:srgbClr val="272525"/>
                </a:solidFill>
                <a:latin typeface="Source Sans Pro" pitchFamily="34" charset="0"/>
                <a:ea typeface="Source Sans Pro" pitchFamily="34" charset="-122"/>
                <a:cs typeface="Source Sans Pro" pitchFamily="34" charset="-120"/>
              </a:rPr>
              <a:t>Identify relationships between variables.</a:t>
            </a:r>
            <a:endParaRPr lang="en-US" sz="1514" dirty="0"/>
          </a:p>
        </p:txBody>
      </p:sp>
      <p:sp>
        <p:nvSpPr>
          <p:cNvPr id="16" name="Shape 13"/>
          <p:cNvSpPr/>
          <p:nvPr/>
        </p:nvSpPr>
        <p:spPr>
          <a:xfrm>
            <a:off x="4940379" y="4782443"/>
            <a:ext cx="7220426" cy="19169"/>
          </a:xfrm>
          <a:prstGeom prst="roundRect">
            <a:avLst>
              <a:gd name="adj" fmla="val 451295"/>
            </a:avLst>
          </a:prstGeom>
          <a:solidFill>
            <a:srgbClr val="D6BADD"/>
          </a:solidFill>
          <a:ln/>
        </p:spPr>
        <p:txBody>
          <a:bodyPr/>
          <a:lstStyle/>
          <a:p>
            <a:endParaRPr lang="en-GB" dirty="0"/>
          </a:p>
        </p:txBody>
      </p:sp>
      <p:sp>
        <p:nvSpPr>
          <p:cNvPr id="17" name="Shape 14"/>
          <p:cNvSpPr/>
          <p:nvPr/>
        </p:nvSpPr>
        <p:spPr>
          <a:xfrm>
            <a:off x="2373511" y="4899660"/>
            <a:ext cx="3706177" cy="1090017"/>
          </a:xfrm>
          <a:prstGeom prst="roundRect">
            <a:avLst>
              <a:gd name="adj" fmla="val 7936"/>
            </a:avLst>
          </a:prstGeom>
          <a:solidFill>
            <a:srgbClr val="F0D4F7"/>
          </a:solidFill>
          <a:ln w="7620">
            <a:solidFill>
              <a:srgbClr val="D6BADD"/>
            </a:solidFill>
            <a:prstDash val="solid"/>
          </a:ln>
        </p:spPr>
        <p:txBody>
          <a:bodyPr/>
          <a:lstStyle/>
          <a:p>
            <a:endParaRPr lang="en-GB" dirty="0"/>
          </a:p>
        </p:txBody>
      </p:sp>
      <p:sp>
        <p:nvSpPr>
          <p:cNvPr id="18" name="Text 15"/>
          <p:cNvSpPr/>
          <p:nvPr/>
        </p:nvSpPr>
        <p:spPr>
          <a:xfrm>
            <a:off x="2573298" y="5252442"/>
            <a:ext cx="131921" cy="384334"/>
          </a:xfrm>
          <a:prstGeom prst="rect">
            <a:avLst/>
          </a:prstGeom>
          <a:noFill/>
          <a:ln/>
        </p:spPr>
        <p:txBody>
          <a:bodyPr wrap="none" rtlCol="0" anchor="t"/>
          <a:lstStyle/>
          <a:p>
            <a:pPr marL="0" indent="0" algn="ctr">
              <a:lnSpc>
                <a:spcPts val="3027"/>
              </a:lnSpc>
              <a:buNone/>
            </a:pPr>
            <a:r>
              <a:rPr lang="en-US" sz="1892" b="1" kern="0" spc="-38" dirty="0">
                <a:solidFill>
                  <a:srgbClr val="272525"/>
                </a:solidFill>
                <a:latin typeface="adonis-web" pitchFamily="34" charset="0"/>
                <a:ea typeface="adonis-web" pitchFamily="34" charset="-122"/>
                <a:cs typeface="adonis-web" pitchFamily="34" charset="-120"/>
              </a:rPr>
              <a:t>3</a:t>
            </a:r>
            <a:endParaRPr lang="en-US" sz="1892" dirty="0"/>
          </a:p>
        </p:txBody>
      </p:sp>
      <p:sp>
        <p:nvSpPr>
          <p:cNvPr id="19" name="Text 16"/>
          <p:cNvSpPr/>
          <p:nvPr/>
        </p:nvSpPr>
        <p:spPr>
          <a:xfrm>
            <a:off x="6271855" y="5091827"/>
            <a:ext cx="2145149" cy="282773"/>
          </a:xfrm>
          <a:prstGeom prst="rect">
            <a:avLst/>
          </a:prstGeom>
          <a:noFill/>
          <a:ln/>
        </p:spPr>
        <p:txBody>
          <a:bodyPr wrap="none" rtlCol="0" anchor="t"/>
          <a:lstStyle/>
          <a:p>
            <a:pPr marL="0" indent="0" algn="l">
              <a:lnSpc>
                <a:spcPts val="2226"/>
              </a:lnSpc>
              <a:buNone/>
            </a:pPr>
            <a:r>
              <a:rPr lang="en-US" sz="1781" b="1" kern="0" spc="-36" dirty="0">
                <a:solidFill>
                  <a:srgbClr val="272525"/>
                </a:solidFill>
                <a:latin typeface="adonis-web" pitchFamily="34" charset="0"/>
                <a:ea typeface="adonis-web" pitchFamily="34" charset="-122"/>
                <a:cs typeface="adonis-web" pitchFamily="34" charset="-120"/>
              </a:rPr>
              <a:t>Outlier Detection</a:t>
            </a:r>
            <a:endParaRPr lang="en-US" sz="1781" dirty="0"/>
          </a:p>
        </p:txBody>
      </p:sp>
      <p:sp>
        <p:nvSpPr>
          <p:cNvPr id="20" name="Text 17"/>
          <p:cNvSpPr/>
          <p:nvPr/>
        </p:nvSpPr>
        <p:spPr>
          <a:xfrm>
            <a:off x="6271855" y="5489853"/>
            <a:ext cx="2145149" cy="307658"/>
          </a:xfrm>
          <a:prstGeom prst="rect">
            <a:avLst/>
          </a:prstGeom>
          <a:noFill/>
          <a:ln/>
        </p:spPr>
        <p:txBody>
          <a:bodyPr wrap="none" rtlCol="0" anchor="t"/>
          <a:lstStyle/>
          <a:p>
            <a:pPr marL="0" indent="0" algn="l">
              <a:lnSpc>
                <a:spcPts val="2422"/>
              </a:lnSpc>
              <a:buNone/>
            </a:pPr>
            <a:r>
              <a:rPr lang="en-US" sz="1514" kern="0" spc="-30" dirty="0">
                <a:solidFill>
                  <a:srgbClr val="272525"/>
                </a:solidFill>
                <a:latin typeface="Source Sans Pro" pitchFamily="34" charset="0"/>
                <a:ea typeface="Source Sans Pro" pitchFamily="34" charset="-122"/>
                <a:cs typeface="Source Sans Pro" pitchFamily="34" charset="-120"/>
              </a:rPr>
              <a:t>Identify and handle outliers.</a:t>
            </a:r>
            <a:endParaRPr lang="en-US" sz="1514" dirty="0"/>
          </a:p>
        </p:txBody>
      </p:sp>
      <p:sp>
        <p:nvSpPr>
          <p:cNvPr id="21" name="Shape 18"/>
          <p:cNvSpPr/>
          <p:nvPr/>
        </p:nvSpPr>
        <p:spPr>
          <a:xfrm>
            <a:off x="6175772" y="5968544"/>
            <a:ext cx="5985034" cy="19169"/>
          </a:xfrm>
          <a:prstGeom prst="roundRect">
            <a:avLst>
              <a:gd name="adj" fmla="val 451295"/>
            </a:avLst>
          </a:prstGeom>
          <a:solidFill>
            <a:srgbClr val="D6BADD"/>
          </a:solidFill>
          <a:ln/>
        </p:spPr>
        <p:txBody>
          <a:bodyPr/>
          <a:lstStyle/>
          <a:p>
            <a:endParaRPr lang="en-GB" dirty="0"/>
          </a:p>
        </p:txBody>
      </p:sp>
      <p:sp>
        <p:nvSpPr>
          <p:cNvPr id="22" name="Shape 19"/>
          <p:cNvSpPr/>
          <p:nvPr/>
        </p:nvSpPr>
        <p:spPr>
          <a:xfrm>
            <a:off x="2373511" y="6085761"/>
            <a:ext cx="4941689" cy="1090017"/>
          </a:xfrm>
          <a:prstGeom prst="roundRect">
            <a:avLst>
              <a:gd name="adj" fmla="val 7936"/>
            </a:avLst>
          </a:prstGeom>
          <a:solidFill>
            <a:srgbClr val="F0D4F7"/>
          </a:solidFill>
          <a:ln w="7620">
            <a:solidFill>
              <a:srgbClr val="D6BADD"/>
            </a:solidFill>
            <a:prstDash val="solid"/>
          </a:ln>
        </p:spPr>
        <p:txBody>
          <a:bodyPr/>
          <a:lstStyle/>
          <a:p>
            <a:endParaRPr lang="en-GB" dirty="0"/>
          </a:p>
        </p:txBody>
      </p:sp>
      <p:sp>
        <p:nvSpPr>
          <p:cNvPr id="23" name="Text 20"/>
          <p:cNvSpPr/>
          <p:nvPr/>
        </p:nvSpPr>
        <p:spPr>
          <a:xfrm>
            <a:off x="2573298" y="6438543"/>
            <a:ext cx="131921" cy="384334"/>
          </a:xfrm>
          <a:prstGeom prst="rect">
            <a:avLst/>
          </a:prstGeom>
          <a:noFill/>
          <a:ln/>
        </p:spPr>
        <p:txBody>
          <a:bodyPr wrap="none" rtlCol="0" anchor="t"/>
          <a:lstStyle/>
          <a:p>
            <a:pPr marL="0" indent="0" algn="ctr">
              <a:lnSpc>
                <a:spcPts val="3027"/>
              </a:lnSpc>
              <a:buNone/>
            </a:pPr>
            <a:r>
              <a:rPr lang="en-US" sz="1892" b="1" kern="0" spc="-38" dirty="0">
                <a:solidFill>
                  <a:srgbClr val="272525"/>
                </a:solidFill>
                <a:latin typeface="adonis-web" pitchFamily="34" charset="0"/>
                <a:ea typeface="adonis-web" pitchFamily="34" charset="-122"/>
                <a:cs typeface="adonis-web" pitchFamily="34" charset="-120"/>
              </a:rPr>
              <a:t>4</a:t>
            </a:r>
            <a:endParaRPr lang="en-US" sz="1892" dirty="0"/>
          </a:p>
        </p:txBody>
      </p:sp>
      <p:sp>
        <p:nvSpPr>
          <p:cNvPr id="24" name="Text 21"/>
          <p:cNvSpPr/>
          <p:nvPr/>
        </p:nvSpPr>
        <p:spPr>
          <a:xfrm>
            <a:off x="7507367" y="6277928"/>
            <a:ext cx="2261592" cy="282773"/>
          </a:xfrm>
          <a:prstGeom prst="rect">
            <a:avLst/>
          </a:prstGeom>
          <a:noFill/>
          <a:ln/>
        </p:spPr>
        <p:txBody>
          <a:bodyPr wrap="none" rtlCol="0" anchor="t"/>
          <a:lstStyle/>
          <a:p>
            <a:pPr marL="0" indent="0" algn="l">
              <a:lnSpc>
                <a:spcPts val="2226"/>
              </a:lnSpc>
              <a:buNone/>
            </a:pPr>
            <a:r>
              <a:rPr lang="en-US" sz="1781" b="1" kern="0" spc="-36" dirty="0">
                <a:solidFill>
                  <a:srgbClr val="272525"/>
                </a:solidFill>
                <a:latin typeface="adonis-web" pitchFamily="34" charset="0"/>
                <a:ea typeface="adonis-web" pitchFamily="34" charset="-122"/>
                <a:cs typeface="adonis-web" pitchFamily="34" charset="-120"/>
              </a:rPr>
              <a:t>Feature Importance</a:t>
            </a:r>
            <a:endParaRPr lang="en-US" sz="1781" dirty="0"/>
          </a:p>
        </p:txBody>
      </p:sp>
      <p:sp>
        <p:nvSpPr>
          <p:cNvPr id="25" name="Text 22"/>
          <p:cNvSpPr/>
          <p:nvPr/>
        </p:nvSpPr>
        <p:spPr>
          <a:xfrm>
            <a:off x="7507367" y="6675953"/>
            <a:ext cx="2904173" cy="307658"/>
          </a:xfrm>
          <a:prstGeom prst="rect">
            <a:avLst/>
          </a:prstGeom>
          <a:noFill/>
          <a:ln/>
        </p:spPr>
        <p:txBody>
          <a:bodyPr wrap="none" rtlCol="0" anchor="t"/>
          <a:lstStyle/>
          <a:p>
            <a:pPr marL="0" indent="0" algn="l">
              <a:lnSpc>
                <a:spcPts val="2422"/>
              </a:lnSpc>
              <a:buNone/>
            </a:pPr>
            <a:r>
              <a:rPr lang="en-US" sz="1514" kern="0" spc="-30" dirty="0">
                <a:solidFill>
                  <a:srgbClr val="272525"/>
                </a:solidFill>
                <a:latin typeface="Source Sans Pro" pitchFamily="34" charset="0"/>
                <a:ea typeface="Source Sans Pro" pitchFamily="34" charset="-122"/>
                <a:cs typeface="Source Sans Pro" pitchFamily="34" charset="-120"/>
              </a:rPr>
              <a:t>Determine the importance of features.</a:t>
            </a:r>
            <a:endParaRPr lang="en-US" sz="1514" dirty="0"/>
          </a:p>
        </p:txBody>
      </p:sp>
      <p:sp>
        <p:nvSpPr>
          <p:cNvPr id="26" name="Text 23"/>
          <p:cNvSpPr/>
          <p:nvPr/>
        </p:nvSpPr>
        <p:spPr>
          <a:xfrm>
            <a:off x="2373511" y="7391995"/>
            <a:ext cx="9883378" cy="307658"/>
          </a:xfrm>
          <a:prstGeom prst="rect">
            <a:avLst/>
          </a:prstGeom>
          <a:noFill/>
          <a:ln/>
        </p:spPr>
        <p:txBody>
          <a:bodyPr wrap="none" rtlCol="0" anchor="t"/>
          <a:lstStyle/>
          <a:p>
            <a:pPr marL="0" indent="0">
              <a:lnSpc>
                <a:spcPts val="2422"/>
              </a:lnSpc>
              <a:buNone/>
            </a:pPr>
            <a:r>
              <a:rPr lang="en-US" sz="1514" kern="0" spc="-30" dirty="0">
                <a:solidFill>
                  <a:srgbClr val="272525"/>
                </a:solidFill>
                <a:latin typeface="Source Sans Pro" pitchFamily="34" charset="0"/>
                <a:ea typeface="Source Sans Pro" pitchFamily="34" charset="-122"/>
                <a:cs typeface="Source Sans Pro" pitchFamily="34" charset="-120"/>
              </a:rPr>
              <a:t>EDA helps in understanding the data and identifying potential issues.</a:t>
            </a:r>
            <a:endParaRPr lang="en-US" sz="1514" dirty="0"/>
          </a:p>
        </p:txBody>
      </p:sp>
      <p:pic>
        <p:nvPicPr>
          <p:cNvPr id="39" name="Audio 38">
            <a:hlinkClick r:id="" action="ppaction://media"/>
            <a:extLst>
              <a:ext uri="{FF2B5EF4-FFF2-40B4-BE49-F238E27FC236}">
                <a16:creationId xmlns:a16="http://schemas.microsoft.com/office/drawing/2014/main" id="{7CB59340-BD16-53C4-9AA8-3F7F815B30B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53750" t="-253750" r="-253750" b="-25375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9592"/>
    </mc:Choice>
    <mc:Fallback>
      <p:transition spd="slow" advTm="79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29568"/>
            <a:ext cx="14630400" cy="8737402"/>
          </a:xfrm>
          <a:prstGeom prst="rect">
            <a:avLst/>
          </a:prstGeom>
          <a:solidFill>
            <a:srgbClr val="FFFFFF">
              <a:alpha val="75000"/>
            </a:srgbClr>
          </a:solidFill>
          <a:ln/>
        </p:spPr>
        <p:txBody>
          <a:bodyPr/>
          <a:lstStyle/>
          <a:p>
            <a:endParaRPr lang="en-GB" dirty="0"/>
          </a:p>
        </p:txBody>
      </p:sp>
      <p:pic>
        <p:nvPicPr>
          <p:cNvPr id="4" name="Image 1" descr="preencoded.png"/>
          <p:cNvPicPr>
            <a:picLocks noChangeAspect="1"/>
          </p:cNvPicPr>
          <p:nvPr/>
        </p:nvPicPr>
        <p:blipFill>
          <a:blip r:embed="rId6"/>
          <a:stretch>
            <a:fillRect/>
          </a:stretch>
        </p:blipFill>
        <p:spPr>
          <a:xfrm>
            <a:off x="0" y="0"/>
            <a:ext cx="5486400" cy="8737402"/>
          </a:xfrm>
          <a:prstGeom prst="rect">
            <a:avLst/>
          </a:prstGeom>
        </p:spPr>
      </p:pic>
      <p:sp>
        <p:nvSpPr>
          <p:cNvPr id="5" name="Text 1"/>
          <p:cNvSpPr/>
          <p:nvPr/>
        </p:nvSpPr>
        <p:spPr>
          <a:xfrm>
            <a:off x="6091238" y="475178"/>
            <a:ext cx="7934325" cy="1016318"/>
          </a:xfrm>
          <a:prstGeom prst="rect">
            <a:avLst/>
          </a:prstGeom>
          <a:noFill/>
          <a:ln/>
        </p:spPr>
        <p:txBody>
          <a:bodyPr wrap="square" rtlCol="0" anchor="t"/>
          <a:lstStyle/>
          <a:p>
            <a:pPr marL="0" indent="0">
              <a:lnSpc>
                <a:spcPts val="4002"/>
              </a:lnSpc>
              <a:buNone/>
            </a:pPr>
            <a:r>
              <a:rPr lang="en-US" sz="3202" b="1" kern="0" spc="-64" dirty="0">
                <a:solidFill>
                  <a:srgbClr val="000000"/>
                </a:solidFill>
                <a:latin typeface="adonis-web" pitchFamily="34" charset="0"/>
                <a:ea typeface="adonis-web" pitchFamily="34" charset="-122"/>
                <a:cs typeface="adonis-web" pitchFamily="34" charset="-120"/>
              </a:rPr>
              <a:t>Model Development</a:t>
            </a:r>
            <a:endParaRPr lang="en-US" sz="3202" dirty="0"/>
          </a:p>
        </p:txBody>
      </p:sp>
      <p:pic>
        <p:nvPicPr>
          <p:cNvPr id="6" name="Image 2" descr="preencoded.png"/>
          <p:cNvPicPr>
            <a:picLocks noChangeAspect="1"/>
          </p:cNvPicPr>
          <p:nvPr/>
        </p:nvPicPr>
        <p:blipFill>
          <a:blip r:embed="rId7"/>
          <a:stretch>
            <a:fillRect/>
          </a:stretch>
        </p:blipFill>
        <p:spPr>
          <a:xfrm>
            <a:off x="6091238" y="1750695"/>
            <a:ext cx="431959" cy="431959"/>
          </a:xfrm>
          <a:prstGeom prst="rect">
            <a:avLst/>
          </a:prstGeom>
        </p:spPr>
      </p:pic>
      <p:pic>
        <p:nvPicPr>
          <p:cNvPr id="9" name="Image 3" descr="preencoded.png"/>
          <p:cNvPicPr>
            <a:picLocks noChangeAspect="1"/>
          </p:cNvPicPr>
          <p:nvPr/>
        </p:nvPicPr>
        <p:blipFill>
          <a:blip r:embed="rId8"/>
          <a:stretch>
            <a:fillRect/>
          </a:stretch>
        </p:blipFill>
        <p:spPr>
          <a:xfrm>
            <a:off x="6091238" y="3508177"/>
            <a:ext cx="431959" cy="431959"/>
          </a:xfrm>
          <a:prstGeom prst="rect">
            <a:avLst/>
          </a:prstGeom>
        </p:spPr>
      </p:pic>
      <p:pic>
        <p:nvPicPr>
          <p:cNvPr id="12" name="Image 4" descr="preencoded.png"/>
          <p:cNvPicPr>
            <a:picLocks noChangeAspect="1"/>
          </p:cNvPicPr>
          <p:nvPr/>
        </p:nvPicPr>
        <p:blipFill>
          <a:blip r:embed="rId8"/>
          <a:stretch>
            <a:fillRect/>
          </a:stretch>
        </p:blipFill>
        <p:spPr>
          <a:xfrm>
            <a:off x="6091238" y="5265658"/>
            <a:ext cx="431959" cy="431959"/>
          </a:xfrm>
          <a:prstGeom prst="rect">
            <a:avLst/>
          </a:prstGeom>
        </p:spPr>
      </p:pic>
      <p:sp>
        <p:nvSpPr>
          <p:cNvPr id="14" name="Text 7"/>
          <p:cNvSpPr/>
          <p:nvPr/>
        </p:nvSpPr>
        <p:spPr>
          <a:xfrm>
            <a:off x="6091238" y="6228158"/>
            <a:ext cx="7934325" cy="1311871"/>
          </a:xfrm>
          <a:prstGeom prst="rect">
            <a:avLst/>
          </a:prstGeom>
          <a:noFill/>
          <a:ln/>
        </p:spPr>
        <p:txBody>
          <a:bodyPr wrap="none" rtlCol="0" anchor="t"/>
          <a:lstStyle/>
          <a:p>
            <a:pPr marL="0" indent="0" algn="l">
              <a:lnSpc>
                <a:spcPts val="2177"/>
              </a:lnSpc>
              <a:buNone/>
            </a:pPr>
            <a:endParaRPr lang="en-US" sz="1361" dirty="0"/>
          </a:p>
        </p:txBody>
      </p:sp>
      <p:pic>
        <p:nvPicPr>
          <p:cNvPr id="15" name="Image 5" descr="preencoded.png"/>
          <p:cNvPicPr>
            <a:picLocks noChangeAspect="1"/>
          </p:cNvPicPr>
          <p:nvPr/>
        </p:nvPicPr>
        <p:blipFill>
          <a:blip r:embed="rId9"/>
          <a:stretch>
            <a:fillRect/>
          </a:stretch>
        </p:blipFill>
        <p:spPr>
          <a:xfrm>
            <a:off x="6091238" y="7023140"/>
            <a:ext cx="431959" cy="431959"/>
          </a:xfrm>
          <a:prstGeom prst="rect">
            <a:avLst/>
          </a:prstGeom>
        </p:spPr>
      </p:pic>
      <p:sp>
        <p:nvSpPr>
          <p:cNvPr id="19" name="TextBox 18">
            <a:extLst>
              <a:ext uri="{FF2B5EF4-FFF2-40B4-BE49-F238E27FC236}">
                <a16:creationId xmlns:a16="http://schemas.microsoft.com/office/drawing/2014/main" id="{DBC25478-BDC0-E392-D379-D91218D00584}"/>
              </a:ext>
            </a:extLst>
          </p:cNvPr>
          <p:cNvSpPr txBox="1"/>
          <p:nvPr/>
        </p:nvSpPr>
        <p:spPr>
          <a:xfrm>
            <a:off x="6843857" y="6112308"/>
            <a:ext cx="6956983" cy="1477328"/>
          </a:xfrm>
          <a:prstGeom prst="rect">
            <a:avLst/>
          </a:prstGeom>
          <a:noFill/>
        </p:spPr>
        <p:txBody>
          <a:bodyPr wrap="square" rtlCol="0">
            <a:spAutoFit/>
          </a:bodyPr>
          <a:lstStyle/>
          <a:p>
            <a:r>
              <a:rPr lang="en-US" dirty="0"/>
              <a:t>This comprehensive approach to model development ensures that the waste cost prediction model is as accurate and reliable as possible, enabling better decision-making and process optimization within the plate production process.</a:t>
            </a:r>
          </a:p>
          <a:p>
            <a:endParaRPr lang="en-GB" dirty="0"/>
          </a:p>
        </p:txBody>
      </p:sp>
      <p:sp>
        <p:nvSpPr>
          <p:cNvPr id="20" name="TextBox 19">
            <a:extLst>
              <a:ext uri="{FF2B5EF4-FFF2-40B4-BE49-F238E27FC236}">
                <a16:creationId xmlns:a16="http://schemas.microsoft.com/office/drawing/2014/main" id="{216852A1-F2FC-34C8-3518-960722584216}"/>
              </a:ext>
            </a:extLst>
          </p:cNvPr>
          <p:cNvSpPr txBox="1"/>
          <p:nvPr/>
        </p:nvSpPr>
        <p:spPr>
          <a:xfrm>
            <a:off x="6843859" y="2399412"/>
            <a:ext cx="7305774" cy="1477328"/>
          </a:xfrm>
          <a:prstGeom prst="rect">
            <a:avLst/>
          </a:prstGeom>
          <a:noFill/>
        </p:spPr>
        <p:txBody>
          <a:bodyPr wrap="square" rtlCol="0">
            <a:spAutoFit/>
          </a:bodyPr>
          <a:lstStyle/>
          <a:p>
            <a:r>
              <a:rPr lang="en-US" dirty="0"/>
              <a:t>A stacking regressor with four base models - RandomForest, GradientBoosting, XGBoost, and LightGBM - was used to optimize the predictive performance. Additionally, an MLPRegressor (Multi-Layer Perceptron Regressor) was employed as a metamodel to further enhance the model's accuracy</a:t>
            </a:r>
            <a:endParaRPr lang="en-GB" dirty="0"/>
          </a:p>
        </p:txBody>
      </p:sp>
      <p:sp>
        <p:nvSpPr>
          <p:cNvPr id="21" name="TextBox 20">
            <a:extLst>
              <a:ext uri="{FF2B5EF4-FFF2-40B4-BE49-F238E27FC236}">
                <a16:creationId xmlns:a16="http://schemas.microsoft.com/office/drawing/2014/main" id="{2CAC2D0C-B418-D14C-5754-7F26BA2F3C66}"/>
              </a:ext>
            </a:extLst>
          </p:cNvPr>
          <p:cNvSpPr txBox="1"/>
          <p:nvPr/>
        </p:nvSpPr>
        <p:spPr>
          <a:xfrm>
            <a:off x="6843859" y="1668374"/>
            <a:ext cx="7181703" cy="923330"/>
          </a:xfrm>
          <a:prstGeom prst="rect">
            <a:avLst/>
          </a:prstGeom>
          <a:noFill/>
        </p:spPr>
        <p:txBody>
          <a:bodyPr wrap="square" rtlCol="0">
            <a:spAutoFit/>
          </a:bodyPr>
          <a:lstStyle/>
          <a:p>
            <a:r>
              <a:rPr lang="en-US" dirty="0"/>
              <a:t>The model development process involves several key steps, including data splitting, feature selection, model training, evaluation, and iteration.</a:t>
            </a:r>
          </a:p>
          <a:p>
            <a:endParaRPr lang="en-GB" dirty="0"/>
          </a:p>
        </p:txBody>
      </p:sp>
      <p:sp>
        <p:nvSpPr>
          <p:cNvPr id="22" name="TextBox 21">
            <a:extLst>
              <a:ext uri="{FF2B5EF4-FFF2-40B4-BE49-F238E27FC236}">
                <a16:creationId xmlns:a16="http://schemas.microsoft.com/office/drawing/2014/main" id="{5DB9BBDD-D808-8771-FB1B-4AFD1F5B6E61}"/>
              </a:ext>
            </a:extLst>
          </p:cNvPr>
          <p:cNvSpPr txBox="1"/>
          <p:nvPr/>
        </p:nvSpPr>
        <p:spPr>
          <a:xfrm>
            <a:off x="6843859" y="3875807"/>
            <a:ext cx="7181703" cy="923330"/>
          </a:xfrm>
          <a:prstGeom prst="rect">
            <a:avLst/>
          </a:prstGeom>
          <a:noFill/>
        </p:spPr>
        <p:txBody>
          <a:bodyPr wrap="square" rtlCol="0">
            <a:spAutoFit/>
          </a:bodyPr>
          <a:lstStyle/>
          <a:p>
            <a:r>
              <a:rPr lang="en-US" dirty="0"/>
              <a:t>The stacking regressor combines the predictions of the four base models, leveraging their unique strengths and characteristics to create a more robust and accurate predictive model.</a:t>
            </a:r>
            <a:endParaRPr lang="en-GB" dirty="0"/>
          </a:p>
        </p:txBody>
      </p:sp>
      <p:sp>
        <p:nvSpPr>
          <p:cNvPr id="23" name="TextBox 22">
            <a:extLst>
              <a:ext uri="{FF2B5EF4-FFF2-40B4-BE49-F238E27FC236}">
                <a16:creationId xmlns:a16="http://schemas.microsoft.com/office/drawing/2014/main" id="{87F20AC2-0CC2-F44E-87D6-8EE5E2A4C423}"/>
              </a:ext>
            </a:extLst>
          </p:cNvPr>
          <p:cNvSpPr txBox="1"/>
          <p:nvPr/>
        </p:nvSpPr>
        <p:spPr>
          <a:xfrm>
            <a:off x="6843858" y="5052767"/>
            <a:ext cx="6956983" cy="923330"/>
          </a:xfrm>
          <a:prstGeom prst="rect">
            <a:avLst/>
          </a:prstGeom>
          <a:noFill/>
        </p:spPr>
        <p:txBody>
          <a:bodyPr wrap="square" rtlCol="0">
            <a:spAutoFit/>
          </a:bodyPr>
          <a:lstStyle/>
          <a:p>
            <a:r>
              <a:rPr lang="en-US" dirty="0"/>
              <a:t>The MLPRegressor, as the metamodel, then learns from the predictions of the base models to provide the final, optimized output.</a:t>
            </a:r>
          </a:p>
          <a:p>
            <a:endParaRPr lang="en-GB" dirty="0"/>
          </a:p>
        </p:txBody>
      </p:sp>
      <p:pic>
        <p:nvPicPr>
          <p:cNvPr id="25" name="Audio 24">
            <a:hlinkClick r:id="" action="ppaction://media"/>
            <a:extLst>
              <a:ext uri="{FF2B5EF4-FFF2-40B4-BE49-F238E27FC236}">
                <a16:creationId xmlns:a16="http://schemas.microsoft.com/office/drawing/2014/main" id="{25AD9A02-C69E-B5AA-9461-DB5D030D13B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53750" t="-253750" r="-253750" b="-25375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0665"/>
    </mc:Choice>
    <mc:Fallback>
      <p:transition spd="slow" advTm="70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373070"/>
          </a:xfrm>
          <a:prstGeom prst="rect">
            <a:avLst/>
          </a:prstGeom>
          <a:solidFill>
            <a:srgbClr val="FFFFFF">
              <a:alpha val="75000"/>
            </a:srgbClr>
          </a:solidFill>
          <a:ln/>
        </p:spPr>
        <p:txBody>
          <a:bodyPr/>
          <a:lstStyle/>
          <a:p>
            <a:endParaRPr lang="en-GB" dirty="0"/>
          </a:p>
        </p:txBody>
      </p:sp>
      <p:sp>
        <p:nvSpPr>
          <p:cNvPr id="4" name="Text 1"/>
          <p:cNvSpPr/>
          <p:nvPr/>
        </p:nvSpPr>
        <p:spPr>
          <a:xfrm>
            <a:off x="2872621" y="475178"/>
            <a:ext cx="7439144" cy="508159"/>
          </a:xfrm>
          <a:prstGeom prst="rect">
            <a:avLst/>
          </a:prstGeom>
          <a:noFill/>
          <a:ln/>
        </p:spPr>
        <p:txBody>
          <a:bodyPr wrap="none" rtlCol="0" anchor="t"/>
          <a:lstStyle/>
          <a:p>
            <a:pPr marL="0" indent="0">
              <a:lnSpc>
                <a:spcPts val="4002"/>
              </a:lnSpc>
              <a:buNone/>
            </a:pPr>
            <a:r>
              <a:rPr lang="en-US" sz="3202" b="1" kern="0" spc="-64" dirty="0">
                <a:solidFill>
                  <a:srgbClr val="000000"/>
                </a:solidFill>
                <a:latin typeface="adonis-web" pitchFamily="34" charset="0"/>
                <a:ea typeface="adonis-web" pitchFamily="34" charset="-122"/>
                <a:cs typeface="adonis-web" pitchFamily="34" charset="-120"/>
              </a:rPr>
              <a:t>Model Evaluation Results and Interpretation</a:t>
            </a:r>
            <a:endParaRPr lang="en-US" sz="3202" dirty="0"/>
          </a:p>
        </p:txBody>
      </p:sp>
      <p:pic>
        <p:nvPicPr>
          <p:cNvPr id="5" name="Image 1" descr="preencoded.png"/>
          <p:cNvPicPr>
            <a:picLocks noChangeAspect="1"/>
          </p:cNvPicPr>
          <p:nvPr/>
        </p:nvPicPr>
        <p:blipFill>
          <a:blip r:embed="rId6"/>
          <a:stretch>
            <a:fillRect/>
          </a:stretch>
        </p:blipFill>
        <p:spPr>
          <a:xfrm>
            <a:off x="4360783" y="1328976"/>
            <a:ext cx="2094309" cy="1794986"/>
          </a:xfrm>
          <a:prstGeom prst="rect">
            <a:avLst/>
          </a:prstGeom>
        </p:spPr>
      </p:pic>
      <p:sp>
        <p:nvSpPr>
          <p:cNvPr id="6" name="Text 2"/>
          <p:cNvSpPr/>
          <p:nvPr/>
        </p:nvSpPr>
        <p:spPr>
          <a:xfrm>
            <a:off x="5034439" y="1946910"/>
            <a:ext cx="118586" cy="345519"/>
          </a:xfrm>
          <a:prstGeom prst="rect">
            <a:avLst/>
          </a:prstGeom>
          <a:noFill/>
          <a:ln/>
        </p:spPr>
        <p:txBody>
          <a:bodyPr wrap="none" rtlCol="0" anchor="t"/>
          <a:lstStyle/>
          <a:p>
            <a:pPr marL="0" indent="0" algn="ctr">
              <a:lnSpc>
                <a:spcPts val="2722"/>
              </a:lnSpc>
              <a:buNone/>
            </a:pPr>
            <a:r>
              <a:rPr lang="en-US" sz="1701" b="1" kern="0" spc="-34" dirty="0">
                <a:solidFill>
                  <a:srgbClr val="272525"/>
                </a:solidFill>
                <a:latin typeface="adonis-web" pitchFamily="34" charset="0"/>
                <a:ea typeface="adonis-web" pitchFamily="34" charset="-122"/>
                <a:cs typeface="adonis-web" pitchFamily="34" charset="-120"/>
              </a:rPr>
              <a:t>1</a:t>
            </a:r>
            <a:endParaRPr lang="en-US" sz="1701" dirty="0"/>
          </a:p>
        </p:txBody>
      </p:sp>
      <p:sp>
        <p:nvSpPr>
          <p:cNvPr id="7" name="Text 3"/>
          <p:cNvSpPr/>
          <p:nvPr/>
        </p:nvSpPr>
        <p:spPr>
          <a:xfrm>
            <a:off x="5999559" y="1639967"/>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MSE</a:t>
            </a:r>
            <a:endParaRPr lang="en-US" sz="1601" dirty="0"/>
          </a:p>
        </p:txBody>
      </p:sp>
      <p:sp>
        <p:nvSpPr>
          <p:cNvPr id="8" name="Text 4"/>
          <p:cNvSpPr/>
          <p:nvPr/>
        </p:nvSpPr>
        <p:spPr>
          <a:xfrm>
            <a:off x="5999559" y="1997750"/>
            <a:ext cx="4416266" cy="276582"/>
          </a:xfrm>
          <a:prstGeom prst="rect">
            <a:avLst/>
          </a:prstGeom>
          <a:noFill/>
          <a:ln/>
        </p:spPr>
        <p:txBody>
          <a:bodyPr wrap="non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Average squared difference between predicted and actual values</a:t>
            </a:r>
            <a:endParaRPr lang="en-US" sz="1361" dirty="0"/>
          </a:p>
        </p:txBody>
      </p:sp>
      <p:sp>
        <p:nvSpPr>
          <p:cNvPr id="9" name="Shape 5"/>
          <p:cNvSpPr/>
          <p:nvPr/>
        </p:nvSpPr>
        <p:spPr>
          <a:xfrm>
            <a:off x="5869900" y="2588716"/>
            <a:ext cx="5844659" cy="17264"/>
          </a:xfrm>
          <a:prstGeom prst="roundRect">
            <a:avLst>
              <a:gd name="adj" fmla="val 450473"/>
            </a:avLst>
          </a:prstGeom>
          <a:solidFill>
            <a:srgbClr val="D6BADD"/>
          </a:solidFill>
          <a:ln/>
        </p:spPr>
        <p:txBody>
          <a:bodyPr/>
          <a:lstStyle/>
          <a:p>
            <a:endParaRPr lang="en-GB" dirty="0"/>
          </a:p>
        </p:txBody>
      </p:sp>
      <p:pic>
        <p:nvPicPr>
          <p:cNvPr id="10" name="Image 2" descr="preencoded.png"/>
          <p:cNvPicPr>
            <a:picLocks noChangeAspect="1"/>
          </p:cNvPicPr>
          <p:nvPr/>
        </p:nvPicPr>
        <p:blipFill>
          <a:blip r:embed="rId7"/>
          <a:stretch>
            <a:fillRect/>
          </a:stretch>
        </p:blipFill>
        <p:spPr>
          <a:xfrm>
            <a:off x="3627834" y="2628543"/>
            <a:ext cx="4188619" cy="1794986"/>
          </a:xfrm>
          <a:prstGeom prst="rect">
            <a:avLst/>
          </a:prstGeom>
        </p:spPr>
      </p:pic>
      <p:sp>
        <p:nvSpPr>
          <p:cNvPr id="11" name="Text 6"/>
          <p:cNvSpPr/>
          <p:nvPr/>
        </p:nvSpPr>
        <p:spPr>
          <a:xfrm>
            <a:off x="5034439" y="3083957"/>
            <a:ext cx="118586" cy="345519"/>
          </a:xfrm>
          <a:prstGeom prst="rect">
            <a:avLst/>
          </a:prstGeom>
          <a:noFill/>
          <a:ln/>
        </p:spPr>
        <p:txBody>
          <a:bodyPr wrap="none" rtlCol="0" anchor="t"/>
          <a:lstStyle/>
          <a:p>
            <a:pPr marL="0" indent="0" algn="ctr">
              <a:lnSpc>
                <a:spcPts val="2722"/>
              </a:lnSpc>
              <a:buNone/>
            </a:pPr>
            <a:r>
              <a:rPr lang="en-US" sz="1701" b="1" kern="0" spc="-34" dirty="0">
                <a:solidFill>
                  <a:srgbClr val="272525"/>
                </a:solidFill>
                <a:latin typeface="adonis-web" pitchFamily="34" charset="0"/>
                <a:ea typeface="adonis-web" pitchFamily="34" charset="-122"/>
                <a:cs typeface="adonis-web" pitchFamily="34" charset="-120"/>
              </a:rPr>
              <a:t>2</a:t>
            </a:r>
            <a:endParaRPr lang="en-US" sz="1701" dirty="0"/>
          </a:p>
        </p:txBody>
      </p:sp>
      <p:sp>
        <p:nvSpPr>
          <p:cNvPr id="12" name="Text 7"/>
          <p:cNvSpPr/>
          <p:nvPr/>
        </p:nvSpPr>
        <p:spPr>
          <a:xfrm>
            <a:off x="6732627" y="2939534"/>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R-squared</a:t>
            </a:r>
            <a:endParaRPr lang="en-US" sz="1601" dirty="0"/>
          </a:p>
        </p:txBody>
      </p:sp>
      <p:sp>
        <p:nvSpPr>
          <p:cNvPr id="13" name="Text 8"/>
          <p:cNvSpPr/>
          <p:nvPr/>
        </p:nvSpPr>
        <p:spPr>
          <a:xfrm>
            <a:off x="6732627" y="3297317"/>
            <a:ext cx="3176349" cy="276582"/>
          </a:xfrm>
          <a:prstGeom prst="rect">
            <a:avLst/>
          </a:prstGeom>
          <a:noFill/>
          <a:ln/>
        </p:spPr>
        <p:txBody>
          <a:bodyPr wrap="non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Proportion of variance explained by the model</a:t>
            </a:r>
            <a:endParaRPr lang="en-US" sz="1361" dirty="0"/>
          </a:p>
        </p:txBody>
      </p:sp>
      <p:sp>
        <p:nvSpPr>
          <p:cNvPr id="14" name="Shape 9"/>
          <p:cNvSpPr/>
          <p:nvPr/>
        </p:nvSpPr>
        <p:spPr>
          <a:xfrm>
            <a:off x="6602968" y="3888284"/>
            <a:ext cx="5111591" cy="17264"/>
          </a:xfrm>
          <a:prstGeom prst="roundRect">
            <a:avLst>
              <a:gd name="adj" fmla="val 450473"/>
            </a:avLst>
          </a:prstGeom>
          <a:solidFill>
            <a:srgbClr val="D6BADD"/>
          </a:solidFill>
          <a:ln/>
        </p:spPr>
        <p:txBody>
          <a:bodyPr/>
          <a:lstStyle/>
          <a:p>
            <a:endParaRPr lang="en-GB" dirty="0"/>
          </a:p>
        </p:txBody>
      </p:sp>
      <p:pic>
        <p:nvPicPr>
          <p:cNvPr id="15" name="Image 3" descr="preencoded.png"/>
          <p:cNvPicPr>
            <a:picLocks noChangeAspect="1"/>
          </p:cNvPicPr>
          <p:nvPr/>
        </p:nvPicPr>
        <p:blipFill>
          <a:blip r:embed="rId8"/>
          <a:stretch>
            <a:fillRect/>
          </a:stretch>
        </p:blipFill>
        <p:spPr>
          <a:xfrm>
            <a:off x="2894767" y="3928110"/>
            <a:ext cx="6282928" cy="1794986"/>
          </a:xfrm>
          <a:prstGeom prst="rect">
            <a:avLst/>
          </a:prstGeom>
        </p:spPr>
      </p:pic>
      <p:sp>
        <p:nvSpPr>
          <p:cNvPr id="16" name="Text 10"/>
          <p:cNvSpPr/>
          <p:nvPr/>
        </p:nvSpPr>
        <p:spPr>
          <a:xfrm>
            <a:off x="5034439" y="4383524"/>
            <a:ext cx="118586" cy="345519"/>
          </a:xfrm>
          <a:prstGeom prst="rect">
            <a:avLst/>
          </a:prstGeom>
          <a:noFill/>
          <a:ln/>
        </p:spPr>
        <p:txBody>
          <a:bodyPr wrap="none" rtlCol="0" anchor="t"/>
          <a:lstStyle/>
          <a:p>
            <a:pPr marL="0" indent="0" algn="ctr">
              <a:lnSpc>
                <a:spcPts val="2722"/>
              </a:lnSpc>
              <a:buNone/>
            </a:pPr>
            <a:r>
              <a:rPr lang="en-US" sz="1701" b="1" kern="0" spc="-34" dirty="0">
                <a:solidFill>
                  <a:srgbClr val="272525"/>
                </a:solidFill>
                <a:latin typeface="adonis-web" pitchFamily="34" charset="0"/>
                <a:ea typeface="adonis-web" pitchFamily="34" charset="-122"/>
                <a:cs typeface="adonis-web" pitchFamily="34" charset="-120"/>
              </a:rPr>
              <a:t>3</a:t>
            </a:r>
            <a:endParaRPr lang="en-US" sz="1701" dirty="0"/>
          </a:p>
        </p:txBody>
      </p:sp>
      <p:sp>
        <p:nvSpPr>
          <p:cNvPr id="17" name="Text 11"/>
          <p:cNvSpPr/>
          <p:nvPr/>
        </p:nvSpPr>
        <p:spPr>
          <a:xfrm>
            <a:off x="7465576" y="4100870"/>
            <a:ext cx="2033111" cy="254198"/>
          </a:xfrm>
          <a:prstGeom prst="rect">
            <a:avLst/>
          </a:prstGeom>
          <a:noFill/>
          <a:ln/>
        </p:spPr>
        <p:txBody>
          <a:bodyPr wrap="none" rtlCol="0" anchor="t"/>
          <a:lstStyle/>
          <a:p>
            <a:pPr marL="0" indent="0" algn="l">
              <a:lnSpc>
                <a:spcPts val="2001"/>
              </a:lnSpc>
              <a:buNone/>
            </a:pPr>
            <a:r>
              <a:rPr lang="en-US" sz="1601" b="1" kern="0" spc="-32" dirty="0">
                <a:solidFill>
                  <a:srgbClr val="272525"/>
                </a:solidFill>
                <a:latin typeface="adonis-web" pitchFamily="34" charset="0"/>
                <a:ea typeface="adonis-web" pitchFamily="34" charset="-122"/>
                <a:cs typeface="adonis-web" pitchFamily="34" charset="-120"/>
              </a:rPr>
              <a:t>Cross-Validation</a:t>
            </a:r>
            <a:endParaRPr lang="en-US" sz="1601" dirty="0"/>
          </a:p>
        </p:txBody>
      </p:sp>
      <p:sp>
        <p:nvSpPr>
          <p:cNvPr id="18" name="Text 12"/>
          <p:cNvSpPr/>
          <p:nvPr/>
        </p:nvSpPr>
        <p:spPr>
          <a:xfrm>
            <a:off x="7465576" y="4458653"/>
            <a:ext cx="4119324" cy="553164"/>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Robust evaluation using multiple training and validation sets</a:t>
            </a:r>
            <a:endParaRPr lang="en-US" sz="1361" dirty="0"/>
          </a:p>
        </p:txBody>
      </p:sp>
      <p:sp>
        <p:nvSpPr>
          <p:cNvPr id="19" name="Text 13"/>
          <p:cNvSpPr/>
          <p:nvPr/>
        </p:nvSpPr>
        <p:spPr>
          <a:xfrm>
            <a:off x="2872620" y="5826681"/>
            <a:ext cx="8885039"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MSE of 2.4017 indicates that the model's predictions deviate from the actual values by a squared difference of about 2.4017 units on average.</a:t>
            </a:r>
            <a:endParaRPr lang="en-US" sz="1361" dirty="0"/>
          </a:p>
        </p:txBody>
      </p:sp>
      <p:sp>
        <p:nvSpPr>
          <p:cNvPr id="20" name="Text 14"/>
          <p:cNvSpPr/>
          <p:nvPr/>
        </p:nvSpPr>
        <p:spPr>
          <a:xfrm>
            <a:off x="2872621" y="6456731"/>
            <a:ext cx="8885039"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R2 score of 0.219 suggests that approximately 21.9% of the variance in the target variable (Waste Total Cost) is explained by the model.</a:t>
            </a:r>
            <a:endParaRPr lang="en-US" sz="1361" dirty="0"/>
          </a:p>
        </p:txBody>
      </p:sp>
      <p:sp>
        <p:nvSpPr>
          <p:cNvPr id="21" name="Text 15"/>
          <p:cNvSpPr/>
          <p:nvPr/>
        </p:nvSpPr>
        <p:spPr>
          <a:xfrm>
            <a:off x="2829520" y="7068146"/>
            <a:ext cx="8885039"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cross-validation results show high variability in the R2 scores across different folds.</a:t>
            </a:r>
            <a:endParaRPr lang="en-US" sz="1361" dirty="0"/>
          </a:p>
        </p:txBody>
      </p:sp>
      <p:sp>
        <p:nvSpPr>
          <p:cNvPr id="22" name="Text 16"/>
          <p:cNvSpPr/>
          <p:nvPr/>
        </p:nvSpPr>
        <p:spPr>
          <a:xfrm>
            <a:off x="2872621" y="7344728"/>
            <a:ext cx="8885039" cy="553164"/>
          </a:xfrm>
          <a:prstGeom prst="rect">
            <a:avLst/>
          </a:prstGeom>
          <a:noFill/>
          <a:ln/>
        </p:spPr>
        <p:txBody>
          <a:bodyPr wrap="square" rtlCol="0" anchor="t"/>
          <a:lstStyle/>
          <a:p>
            <a:pPr marL="0" indent="0">
              <a:lnSpc>
                <a:spcPts val="2177"/>
              </a:lnSpc>
              <a:buNone/>
            </a:pPr>
            <a:r>
              <a:rPr lang="en-US" sz="1361" kern="0" spc="-27" dirty="0">
                <a:solidFill>
                  <a:srgbClr val="272525"/>
                </a:solidFill>
                <a:latin typeface="Source Sans Pro" pitchFamily="34" charset="0"/>
                <a:ea typeface="Source Sans Pro" pitchFamily="34" charset="-122"/>
                <a:cs typeface="Source Sans Pro" pitchFamily="34" charset="-120"/>
              </a:rPr>
              <a:t>The mean CV R2 score of 0.7775 suggests that, on average, the model explains about 77.75% of the variance in the target variable during cross-validation.</a:t>
            </a:r>
            <a:endParaRPr lang="en-US" sz="1361" dirty="0"/>
          </a:p>
        </p:txBody>
      </p:sp>
      <p:pic>
        <p:nvPicPr>
          <p:cNvPr id="29" name="Audio 28">
            <a:hlinkClick r:id="" action="ppaction://media"/>
            <a:extLst>
              <a:ext uri="{FF2B5EF4-FFF2-40B4-BE49-F238E27FC236}">
                <a16:creationId xmlns:a16="http://schemas.microsoft.com/office/drawing/2014/main" id="{535D4E53-142A-E0FA-95FA-731130D946A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53750" t="-253750" r="-253750" b="-25375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1688"/>
    </mc:Choice>
    <mc:Fallback>
      <p:transition spd="slow" advTm="51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GB" dirty="0"/>
          </a:p>
        </p:txBody>
      </p:sp>
      <p:pic>
        <p:nvPicPr>
          <p:cNvPr id="4" name="Image 1" descr="preencoded.png"/>
          <p:cNvPicPr>
            <a:picLocks noChangeAspect="1"/>
          </p:cNvPicPr>
          <p:nvPr/>
        </p:nvPicPr>
        <p:blipFill>
          <a:blip r:embed="rId6"/>
          <a:stretch>
            <a:fillRect/>
          </a:stretch>
        </p:blipFill>
        <p:spPr>
          <a:xfrm>
            <a:off x="0" y="0"/>
            <a:ext cx="5486400" cy="8229600"/>
          </a:xfrm>
          <a:prstGeom prst="rect">
            <a:avLst/>
          </a:prstGeom>
        </p:spPr>
      </p:pic>
      <p:sp>
        <p:nvSpPr>
          <p:cNvPr id="5" name="Text 1"/>
          <p:cNvSpPr/>
          <p:nvPr/>
        </p:nvSpPr>
        <p:spPr>
          <a:xfrm>
            <a:off x="6234708" y="588169"/>
            <a:ext cx="7647384" cy="1257776"/>
          </a:xfrm>
          <a:prstGeom prst="rect">
            <a:avLst/>
          </a:prstGeom>
          <a:noFill/>
          <a:ln/>
        </p:spPr>
        <p:txBody>
          <a:bodyPr wrap="square" rtlCol="0" anchor="t"/>
          <a:lstStyle/>
          <a:p>
            <a:pPr marL="0" indent="0">
              <a:lnSpc>
                <a:spcPts val="4952"/>
              </a:lnSpc>
              <a:buNone/>
            </a:pPr>
            <a:r>
              <a:rPr lang="en-US" sz="3962" b="1" kern="0" spc="-79" dirty="0">
                <a:solidFill>
                  <a:srgbClr val="000000"/>
                </a:solidFill>
                <a:latin typeface="adonis-web" pitchFamily="34" charset="0"/>
                <a:ea typeface="adonis-web" pitchFamily="34" charset="-122"/>
                <a:cs typeface="adonis-web" pitchFamily="34" charset="-120"/>
              </a:rPr>
              <a:t>Model Evaluation Results and Interpretation</a:t>
            </a:r>
            <a:endParaRPr lang="en-US" sz="3962" dirty="0"/>
          </a:p>
        </p:txBody>
      </p:sp>
      <p:sp>
        <p:nvSpPr>
          <p:cNvPr id="6" name="Shape 2"/>
          <p:cNvSpPr/>
          <p:nvPr/>
        </p:nvSpPr>
        <p:spPr>
          <a:xfrm>
            <a:off x="6534031" y="2166580"/>
            <a:ext cx="42743" cy="5474851"/>
          </a:xfrm>
          <a:prstGeom prst="roundRect">
            <a:avLst>
              <a:gd name="adj" fmla="val 225116"/>
            </a:avLst>
          </a:prstGeom>
          <a:solidFill>
            <a:srgbClr val="D6BADD"/>
          </a:solidFill>
          <a:ln/>
        </p:spPr>
        <p:txBody>
          <a:bodyPr/>
          <a:lstStyle/>
          <a:p>
            <a:endParaRPr lang="en-GB" dirty="0"/>
          </a:p>
        </p:txBody>
      </p:sp>
      <p:sp>
        <p:nvSpPr>
          <p:cNvPr id="7" name="Shape 3"/>
          <p:cNvSpPr/>
          <p:nvPr/>
        </p:nvSpPr>
        <p:spPr>
          <a:xfrm>
            <a:off x="6795849" y="2626221"/>
            <a:ext cx="748308" cy="42743"/>
          </a:xfrm>
          <a:prstGeom prst="roundRect">
            <a:avLst>
              <a:gd name="adj" fmla="val 225116"/>
            </a:avLst>
          </a:prstGeom>
          <a:solidFill>
            <a:srgbClr val="D6BADD"/>
          </a:solidFill>
          <a:ln/>
        </p:spPr>
        <p:txBody>
          <a:bodyPr/>
          <a:lstStyle/>
          <a:p>
            <a:endParaRPr lang="en-GB" dirty="0"/>
          </a:p>
        </p:txBody>
      </p:sp>
      <p:sp>
        <p:nvSpPr>
          <p:cNvPr id="8" name="Shape 4"/>
          <p:cNvSpPr/>
          <p:nvPr/>
        </p:nvSpPr>
        <p:spPr>
          <a:xfrm>
            <a:off x="6314837" y="2407087"/>
            <a:ext cx="481012" cy="481013"/>
          </a:xfrm>
          <a:prstGeom prst="roundRect">
            <a:avLst>
              <a:gd name="adj" fmla="val 20004"/>
            </a:avLst>
          </a:prstGeom>
          <a:solidFill>
            <a:srgbClr val="F0D4F7"/>
          </a:solidFill>
          <a:ln w="7620">
            <a:solidFill>
              <a:srgbClr val="D6BADD"/>
            </a:solidFill>
            <a:prstDash val="solid"/>
          </a:ln>
        </p:spPr>
        <p:txBody>
          <a:bodyPr/>
          <a:lstStyle/>
          <a:p>
            <a:endParaRPr lang="en-GB" dirty="0"/>
          </a:p>
        </p:txBody>
      </p:sp>
      <p:sp>
        <p:nvSpPr>
          <p:cNvPr id="9" name="Text 5"/>
          <p:cNvSpPr/>
          <p:nvPr/>
        </p:nvSpPr>
        <p:spPr>
          <a:xfrm>
            <a:off x="6472476" y="2496622"/>
            <a:ext cx="165735" cy="301823"/>
          </a:xfrm>
          <a:prstGeom prst="rect">
            <a:avLst/>
          </a:prstGeom>
          <a:noFill/>
          <a:ln/>
        </p:spPr>
        <p:txBody>
          <a:bodyPr wrap="none" rtlCol="0" anchor="t"/>
          <a:lstStyle/>
          <a:p>
            <a:pPr marL="0" indent="0" algn="ctr">
              <a:lnSpc>
                <a:spcPts val="2377"/>
              </a:lnSpc>
              <a:buNone/>
            </a:pPr>
            <a:r>
              <a:rPr lang="en-US" sz="2377" b="1" kern="0" spc="-48" dirty="0">
                <a:solidFill>
                  <a:srgbClr val="272525"/>
                </a:solidFill>
                <a:latin typeface="adonis-web" pitchFamily="34" charset="0"/>
                <a:ea typeface="adonis-web" pitchFamily="34" charset="-122"/>
                <a:cs typeface="adonis-web" pitchFamily="34" charset="-120"/>
              </a:rPr>
              <a:t>1</a:t>
            </a:r>
            <a:endParaRPr lang="en-US" sz="2377" dirty="0"/>
          </a:p>
        </p:txBody>
      </p:sp>
      <p:sp>
        <p:nvSpPr>
          <p:cNvPr id="10" name="Text 6"/>
          <p:cNvSpPr/>
          <p:nvPr/>
        </p:nvSpPr>
        <p:spPr>
          <a:xfrm>
            <a:off x="7731323" y="2380297"/>
            <a:ext cx="2515553" cy="314444"/>
          </a:xfrm>
          <a:prstGeom prst="rect">
            <a:avLst/>
          </a:prstGeom>
          <a:noFill/>
          <a:ln/>
        </p:spPr>
        <p:txBody>
          <a:bodyPr wrap="none" rtlCol="0" anchor="t"/>
          <a:lstStyle/>
          <a:p>
            <a:pPr marL="0" indent="0" algn="l">
              <a:lnSpc>
                <a:spcPts val="2476"/>
              </a:lnSpc>
              <a:buNone/>
            </a:pPr>
            <a:r>
              <a:rPr lang="en-US" sz="1981" b="1" kern="0" spc="-40" dirty="0">
                <a:solidFill>
                  <a:srgbClr val="272525"/>
                </a:solidFill>
                <a:latin typeface="adonis-web" pitchFamily="34" charset="0"/>
                <a:ea typeface="adonis-web" pitchFamily="34" charset="-122"/>
                <a:cs typeface="adonis-web" pitchFamily="34" charset="-120"/>
              </a:rPr>
              <a:t>Outlier Removal</a:t>
            </a:r>
            <a:endParaRPr lang="en-US" sz="1981" dirty="0"/>
          </a:p>
        </p:txBody>
      </p:sp>
      <p:sp>
        <p:nvSpPr>
          <p:cNvPr id="11" name="Text 7"/>
          <p:cNvSpPr/>
          <p:nvPr/>
        </p:nvSpPr>
        <p:spPr>
          <a:xfrm>
            <a:off x="7731323" y="2822972"/>
            <a:ext cx="6150769" cy="342067"/>
          </a:xfrm>
          <a:prstGeom prst="rect">
            <a:avLst/>
          </a:prstGeom>
          <a:noFill/>
          <a:ln/>
        </p:spPr>
        <p:txBody>
          <a:bodyPr wrap="none" rtlCol="0" anchor="t"/>
          <a:lstStyle/>
          <a:p>
            <a:pPr marL="0" indent="0" algn="l">
              <a:lnSpc>
                <a:spcPts val="2694"/>
              </a:lnSpc>
              <a:buNone/>
            </a:pPr>
            <a:r>
              <a:rPr lang="en-US" sz="1684" kern="0" spc="-34" dirty="0">
                <a:solidFill>
                  <a:srgbClr val="272525"/>
                </a:solidFill>
                <a:latin typeface="Source Sans Pro" pitchFamily="34" charset="0"/>
                <a:ea typeface="Source Sans Pro" pitchFamily="34" charset="-122"/>
                <a:cs typeface="Source Sans Pro" pitchFamily="34" charset="-120"/>
              </a:rPr>
              <a:t>Original Data Shape: (2171, 44)</a:t>
            </a:r>
            <a:endParaRPr lang="en-US" sz="1684" dirty="0"/>
          </a:p>
        </p:txBody>
      </p:sp>
      <p:sp>
        <p:nvSpPr>
          <p:cNvPr id="12" name="Text 8"/>
          <p:cNvSpPr/>
          <p:nvPr/>
        </p:nvSpPr>
        <p:spPr>
          <a:xfrm>
            <a:off x="7731323" y="3293269"/>
            <a:ext cx="6150769" cy="342067"/>
          </a:xfrm>
          <a:prstGeom prst="rect">
            <a:avLst/>
          </a:prstGeom>
          <a:noFill/>
          <a:ln/>
        </p:spPr>
        <p:txBody>
          <a:bodyPr wrap="none" rtlCol="0" anchor="t"/>
          <a:lstStyle/>
          <a:p>
            <a:pPr marL="0" indent="0" algn="l">
              <a:lnSpc>
                <a:spcPts val="2694"/>
              </a:lnSpc>
              <a:buNone/>
            </a:pPr>
            <a:r>
              <a:rPr lang="en-US" sz="1684" kern="0" spc="-34" dirty="0">
                <a:solidFill>
                  <a:srgbClr val="272525"/>
                </a:solidFill>
                <a:latin typeface="Source Sans Pro" pitchFamily="34" charset="0"/>
                <a:ea typeface="Source Sans Pro" pitchFamily="34" charset="-122"/>
                <a:cs typeface="Source Sans Pro" pitchFamily="34" charset="-120"/>
              </a:rPr>
              <a:t>Cleaned Data Shape: (2147, 44)</a:t>
            </a:r>
            <a:endParaRPr lang="en-US" sz="1684" dirty="0"/>
          </a:p>
        </p:txBody>
      </p:sp>
      <p:sp>
        <p:nvSpPr>
          <p:cNvPr id="13" name="Shape 9"/>
          <p:cNvSpPr/>
          <p:nvPr/>
        </p:nvSpPr>
        <p:spPr>
          <a:xfrm>
            <a:off x="6795849" y="4522410"/>
            <a:ext cx="748308" cy="42743"/>
          </a:xfrm>
          <a:prstGeom prst="roundRect">
            <a:avLst>
              <a:gd name="adj" fmla="val 225116"/>
            </a:avLst>
          </a:prstGeom>
          <a:solidFill>
            <a:srgbClr val="D6BADD"/>
          </a:solidFill>
          <a:ln/>
        </p:spPr>
        <p:txBody>
          <a:bodyPr/>
          <a:lstStyle/>
          <a:p>
            <a:endParaRPr lang="en-GB" dirty="0"/>
          </a:p>
        </p:txBody>
      </p:sp>
      <p:sp>
        <p:nvSpPr>
          <p:cNvPr id="14" name="Shape 10"/>
          <p:cNvSpPr/>
          <p:nvPr/>
        </p:nvSpPr>
        <p:spPr>
          <a:xfrm>
            <a:off x="6314837" y="4303276"/>
            <a:ext cx="481012" cy="481013"/>
          </a:xfrm>
          <a:prstGeom prst="roundRect">
            <a:avLst>
              <a:gd name="adj" fmla="val 20004"/>
            </a:avLst>
          </a:prstGeom>
          <a:solidFill>
            <a:srgbClr val="F0D4F7"/>
          </a:solidFill>
          <a:ln w="7620">
            <a:solidFill>
              <a:srgbClr val="D6BADD"/>
            </a:solidFill>
            <a:prstDash val="solid"/>
          </a:ln>
        </p:spPr>
        <p:txBody>
          <a:bodyPr/>
          <a:lstStyle/>
          <a:p>
            <a:endParaRPr lang="en-GB" dirty="0"/>
          </a:p>
        </p:txBody>
      </p:sp>
      <p:sp>
        <p:nvSpPr>
          <p:cNvPr id="15" name="Text 11"/>
          <p:cNvSpPr/>
          <p:nvPr/>
        </p:nvSpPr>
        <p:spPr>
          <a:xfrm>
            <a:off x="6472476" y="4392811"/>
            <a:ext cx="165735" cy="301823"/>
          </a:xfrm>
          <a:prstGeom prst="rect">
            <a:avLst/>
          </a:prstGeom>
          <a:noFill/>
          <a:ln/>
        </p:spPr>
        <p:txBody>
          <a:bodyPr wrap="none" rtlCol="0" anchor="t"/>
          <a:lstStyle/>
          <a:p>
            <a:pPr marL="0" indent="0" algn="ctr">
              <a:lnSpc>
                <a:spcPts val="2377"/>
              </a:lnSpc>
              <a:buNone/>
            </a:pPr>
            <a:r>
              <a:rPr lang="en-US" sz="2377" b="1" kern="0" spc="-48" dirty="0">
                <a:solidFill>
                  <a:srgbClr val="272525"/>
                </a:solidFill>
                <a:latin typeface="adonis-web" pitchFamily="34" charset="0"/>
                <a:ea typeface="adonis-web" pitchFamily="34" charset="-122"/>
                <a:cs typeface="adonis-web" pitchFamily="34" charset="-120"/>
              </a:rPr>
              <a:t>2</a:t>
            </a:r>
            <a:endParaRPr lang="en-US" sz="2377" dirty="0"/>
          </a:p>
        </p:txBody>
      </p:sp>
      <p:sp>
        <p:nvSpPr>
          <p:cNvPr id="16" name="Text 12"/>
          <p:cNvSpPr/>
          <p:nvPr/>
        </p:nvSpPr>
        <p:spPr>
          <a:xfrm>
            <a:off x="7731323" y="4276487"/>
            <a:ext cx="2515553" cy="314444"/>
          </a:xfrm>
          <a:prstGeom prst="rect">
            <a:avLst/>
          </a:prstGeom>
          <a:noFill/>
          <a:ln/>
        </p:spPr>
        <p:txBody>
          <a:bodyPr wrap="none" rtlCol="0" anchor="t"/>
          <a:lstStyle/>
          <a:p>
            <a:pPr marL="0" indent="0" algn="l">
              <a:lnSpc>
                <a:spcPts val="2476"/>
              </a:lnSpc>
              <a:buNone/>
            </a:pPr>
            <a:r>
              <a:rPr lang="en-US" sz="1981" b="1" kern="0" spc="-40" dirty="0">
                <a:solidFill>
                  <a:srgbClr val="272525"/>
                </a:solidFill>
                <a:latin typeface="adonis-web" pitchFamily="34" charset="0"/>
                <a:ea typeface="adonis-web" pitchFamily="34" charset="-122"/>
                <a:cs typeface="adonis-web" pitchFamily="34" charset="-120"/>
              </a:rPr>
              <a:t>Model Retraining</a:t>
            </a:r>
            <a:endParaRPr lang="en-US" sz="1981" dirty="0"/>
          </a:p>
        </p:txBody>
      </p:sp>
      <p:sp>
        <p:nvSpPr>
          <p:cNvPr id="17" name="Text 13"/>
          <p:cNvSpPr/>
          <p:nvPr/>
        </p:nvSpPr>
        <p:spPr>
          <a:xfrm>
            <a:off x="7731323" y="4719161"/>
            <a:ext cx="6150769" cy="342067"/>
          </a:xfrm>
          <a:prstGeom prst="rect">
            <a:avLst/>
          </a:prstGeom>
          <a:noFill/>
          <a:ln/>
        </p:spPr>
        <p:txBody>
          <a:bodyPr wrap="none" rtlCol="0" anchor="t"/>
          <a:lstStyle/>
          <a:p>
            <a:pPr marL="0" indent="0" algn="l">
              <a:lnSpc>
                <a:spcPts val="2694"/>
              </a:lnSpc>
              <a:buNone/>
            </a:pPr>
            <a:r>
              <a:rPr lang="en-US" sz="1684" kern="0" spc="-34" dirty="0">
                <a:solidFill>
                  <a:srgbClr val="272525"/>
                </a:solidFill>
                <a:latin typeface="Source Sans Pro" pitchFamily="34" charset="0"/>
                <a:ea typeface="Source Sans Pro" pitchFamily="34" charset="-122"/>
                <a:cs typeface="Source Sans Pro" pitchFamily="34" charset="-120"/>
              </a:rPr>
              <a:t>Stacking Regressor Retrained</a:t>
            </a:r>
            <a:endParaRPr lang="en-US" sz="1684" dirty="0"/>
          </a:p>
        </p:txBody>
      </p:sp>
      <p:sp>
        <p:nvSpPr>
          <p:cNvPr id="18" name="Text 14"/>
          <p:cNvSpPr/>
          <p:nvPr/>
        </p:nvSpPr>
        <p:spPr>
          <a:xfrm>
            <a:off x="7731323" y="5189458"/>
            <a:ext cx="6150769" cy="342067"/>
          </a:xfrm>
          <a:prstGeom prst="rect">
            <a:avLst/>
          </a:prstGeom>
          <a:noFill/>
          <a:ln/>
        </p:spPr>
        <p:txBody>
          <a:bodyPr wrap="none" rtlCol="0" anchor="t"/>
          <a:lstStyle/>
          <a:p>
            <a:pPr marL="0" indent="0" algn="l">
              <a:lnSpc>
                <a:spcPts val="2694"/>
              </a:lnSpc>
              <a:buNone/>
            </a:pPr>
            <a:r>
              <a:rPr lang="en-US" sz="1684" kern="0" spc="-34" dirty="0">
                <a:solidFill>
                  <a:srgbClr val="272525"/>
                </a:solidFill>
                <a:latin typeface="Source Sans Pro" pitchFamily="34" charset="0"/>
                <a:ea typeface="Source Sans Pro" pitchFamily="34" charset="-122"/>
                <a:cs typeface="Source Sans Pro" pitchFamily="34" charset="-120"/>
              </a:rPr>
              <a:t>Model Re-evaluated</a:t>
            </a:r>
            <a:endParaRPr lang="en-US" sz="1684" dirty="0"/>
          </a:p>
        </p:txBody>
      </p:sp>
      <p:sp>
        <p:nvSpPr>
          <p:cNvPr id="19" name="Shape 15"/>
          <p:cNvSpPr/>
          <p:nvPr/>
        </p:nvSpPr>
        <p:spPr>
          <a:xfrm>
            <a:off x="6795849" y="6418600"/>
            <a:ext cx="748308" cy="42743"/>
          </a:xfrm>
          <a:prstGeom prst="roundRect">
            <a:avLst>
              <a:gd name="adj" fmla="val 225116"/>
            </a:avLst>
          </a:prstGeom>
          <a:solidFill>
            <a:srgbClr val="D6BADD"/>
          </a:solidFill>
          <a:ln/>
        </p:spPr>
        <p:txBody>
          <a:bodyPr/>
          <a:lstStyle/>
          <a:p>
            <a:endParaRPr lang="en-GB" dirty="0"/>
          </a:p>
        </p:txBody>
      </p:sp>
      <p:sp>
        <p:nvSpPr>
          <p:cNvPr id="20" name="Shape 16"/>
          <p:cNvSpPr/>
          <p:nvPr/>
        </p:nvSpPr>
        <p:spPr>
          <a:xfrm>
            <a:off x="6314837" y="6199465"/>
            <a:ext cx="481012" cy="481013"/>
          </a:xfrm>
          <a:prstGeom prst="roundRect">
            <a:avLst>
              <a:gd name="adj" fmla="val 20004"/>
            </a:avLst>
          </a:prstGeom>
          <a:solidFill>
            <a:srgbClr val="F0D4F7"/>
          </a:solidFill>
          <a:ln w="7620">
            <a:solidFill>
              <a:srgbClr val="D6BADD"/>
            </a:solidFill>
            <a:prstDash val="solid"/>
          </a:ln>
        </p:spPr>
        <p:txBody>
          <a:bodyPr/>
          <a:lstStyle/>
          <a:p>
            <a:endParaRPr lang="en-GB" dirty="0"/>
          </a:p>
        </p:txBody>
      </p:sp>
      <p:sp>
        <p:nvSpPr>
          <p:cNvPr id="21" name="Text 17"/>
          <p:cNvSpPr/>
          <p:nvPr/>
        </p:nvSpPr>
        <p:spPr>
          <a:xfrm>
            <a:off x="6472476" y="6289000"/>
            <a:ext cx="165735" cy="301823"/>
          </a:xfrm>
          <a:prstGeom prst="rect">
            <a:avLst/>
          </a:prstGeom>
          <a:noFill/>
          <a:ln/>
        </p:spPr>
        <p:txBody>
          <a:bodyPr wrap="none" rtlCol="0" anchor="t"/>
          <a:lstStyle/>
          <a:p>
            <a:pPr marL="0" indent="0" algn="ctr">
              <a:lnSpc>
                <a:spcPts val="2377"/>
              </a:lnSpc>
              <a:buNone/>
            </a:pPr>
            <a:r>
              <a:rPr lang="en-US" sz="2377" b="1" kern="0" spc="-48" dirty="0">
                <a:solidFill>
                  <a:srgbClr val="272525"/>
                </a:solidFill>
                <a:latin typeface="adonis-web" pitchFamily="34" charset="0"/>
                <a:ea typeface="adonis-web" pitchFamily="34" charset="-122"/>
                <a:cs typeface="adonis-web" pitchFamily="34" charset="-120"/>
              </a:rPr>
              <a:t>3</a:t>
            </a:r>
            <a:endParaRPr lang="en-US" sz="2377" dirty="0"/>
          </a:p>
        </p:txBody>
      </p:sp>
      <p:sp>
        <p:nvSpPr>
          <p:cNvPr id="22" name="Text 18"/>
          <p:cNvSpPr/>
          <p:nvPr/>
        </p:nvSpPr>
        <p:spPr>
          <a:xfrm>
            <a:off x="7731323" y="6172676"/>
            <a:ext cx="2515553" cy="314444"/>
          </a:xfrm>
          <a:prstGeom prst="rect">
            <a:avLst/>
          </a:prstGeom>
          <a:noFill/>
          <a:ln/>
        </p:spPr>
        <p:txBody>
          <a:bodyPr wrap="none" rtlCol="0" anchor="t"/>
          <a:lstStyle/>
          <a:p>
            <a:pPr marL="0" indent="0" algn="l">
              <a:lnSpc>
                <a:spcPts val="2476"/>
              </a:lnSpc>
              <a:buNone/>
            </a:pPr>
            <a:r>
              <a:rPr lang="en-US" sz="1981" b="1" kern="0" spc="-40" dirty="0">
                <a:solidFill>
                  <a:srgbClr val="272525"/>
                </a:solidFill>
                <a:latin typeface="adonis-web" pitchFamily="34" charset="0"/>
                <a:ea typeface="adonis-web" pitchFamily="34" charset="-122"/>
                <a:cs typeface="adonis-web" pitchFamily="34" charset="-120"/>
              </a:rPr>
              <a:t>Evaluation Metrics</a:t>
            </a:r>
            <a:endParaRPr lang="en-US" sz="1981" dirty="0"/>
          </a:p>
        </p:txBody>
      </p:sp>
      <p:sp>
        <p:nvSpPr>
          <p:cNvPr id="23" name="Text 19"/>
          <p:cNvSpPr/>
          <p:nvPr/>
        </p:nvSpPr>
        <p:spPr>
          <a:xfrm>
            <a:off x="7731323" y="6615351"/>
            <a:ext cx="6150769" cy="342067"/>
          </a:xfrm>
          <a:prstGeom prst="rect">
            <a:avLst/>
          </a:prstGeom>
          <a:noFill/>
          <a:ln/>
        </p:spPr>
        <p:txBody>
          <a:bodyPr wrap="none" rtlCol="0" anchor="t"/>
          <a:lstStyle/>
          <a:p>
            <a:pPr marL="0" indent="0" algn="l">
              <a:lnSpc>
                <a:spcPts val="2694"/>
              </a:lnSpc>
              <a:buNone/>
            </a:pPr>
            <a:r>
              <a:rPr lang="en-US" sz="1684" kern="0" spc="-34" dirty="0">
                <a:solidFill>
                  <a:srgbClr val="272525"/>
                </a:solidFill>
                <a:latin typeface="Source Sans Pro" pitchFamily="34" charset="0"/>
                <a:ea typeface="Source Sans Pro" pitchFamily="34" charset="-122"/>
                <a:cs typeface="Source Sans Pro" pitchFamily="34" charset="-120"/>
              </a:rPr>
              <a:t>Mean Squared Error (MSE): 0.003661195394590265</a:t>
            </a:r>
            <a:endParaRPr lang="en-US" sz="1684" dirty="0"/>
          </a:p>
        </p:txBody>
      </p:sp>
      <p:sp>
        <p:nvSpPr>
          <p:cNvPr id="24" name="Text 20"/>
          <p:cNvSpPr/>
          <p:nvPr/>
        </p:nvSpPr>
        <p:spPr>
          <a:xfrm>
            <a:off x="7731323" y="7085648"/>
            <a:ext cx="6150769" cy="342067"/>
          </a:xfrm>
          <a:prstGeom prst="rect">
            <a:avLst/>
          </a:prstGeom>
          <a:noFill/>
          <a:ln/>
        </p:spPr>
        <p:txBody>
          <a:bodyPr wrap="none" rtlCol="0" anchor="t"/>
          <a:lstStyle/>
          <a:p>
            <a:pPr marL="0" indent="0" algn="l">
              <a:lnSpc>
                <a:spcPts val="2694"/>
              </a:lnSpc>
              <a:buNone/>
            </a:pPr>
            <a:r>
              <a:rPr lang="en-US" sz="1684" kern="0" spc="-34" dirty="0">
                <a:solidFill>
                  <a:srgbClr val="272525"/>
                </a:solidFill>
                <a:latin typeface="Source Sans Pro" pitchFamily="34" charset="0"/>
                <a:ea typeface="Source Sans Pro" pitchFamily="34" charset="-122"/>
                <a:cs typeface="Source Sans Pro" pitchFamily="34" charset="-120"/>
              </a:rPr>
              <a:t>R-squared (R2): 0.9658258023263161</a:t>
            </a:r>
            <a:endParaRPr lang="en-US" sz="1684" dirty="0"/>
          </a:p>
        </p:txBody>
      </p:sp>
      <p:pic>
        <p:nvPicPr>
          <p:cNvPr id="30" name="Audio 29">
            <a:hlinkClick r:id="" action="ppaction://media"/>
            <a:extLst>
              <a:ext uri="{FF2B5EF4-FFF2-40B4-BE49-F238E27FC236}">
                <a16:creationId xmlns:a16="http://schemas.microsoft.com/office/drawing/2014/main" id="{C536A0AE-2CE4-3344-23EC-0C4F891ADE3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53750" t="-253750" r="-253750" b="-25375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8657"/>
    </mc:Choice>
    <mc:Fallback>
      <p:transition spd="slow" advTm="78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GB" dirty="0"/>
          </a:p>
        </p:txBody>
      </p:sp>
      <p:pic>
        <p:nvPicPr>
          <p:cNvPr id="4" name="Image 1" descr="preencoded.png"/>
          <p:cNvPicPr>
            <a:picLocks noChangeAspect="1"/>
          </p:cNvPicPr>
          <p:nvPr/>
        </p:nvPicPr>
        <p:blipFill>
          <a:blip r:embed="rId6"/>
          <a:stretch>
            <a:fillRect/>
          </a:stretch>
        </p:blipFill>
        <p:spPr>
          <a:xfrm>
            <a:off x="9144000" y="0"/>
            <a:ext cx="5486400" cy="8229600"/>
          </a:xfrm>
          <a:prstGeom prst="rect">
            <a:avLst/>
          </a:prstGeom>
        </p:spPr>
      </p:pic>
      <p:sp>
        <p:nvSpPr>
          <p:cNvPr id="5" name="Text 1"/>
          <p:cNvSpPr/>
          <p:nvPr/>
        </p:nvSpPr>
        <p:spPr>
          <a:xfrm>
            <a:off x="703781" y="911414"/>
            <a:ext cx="7415927" cy="1452086"/>
          </a:xfrm>
          <a:prstGeom prst="rect">
            <a:avLst/>
          </a:prstGeom>
          <a:noFill/>
          <a:ln/>
        </p:spPr>
        <p:txBody>
          <a:bodyPr wrap="square" rtlCol="0" anchor="t"/>
          <a:lstStyle/>
          <a:p>
            <a:pPr marL="0" indent="0">
              <a:lnSpc>
                <a:spcPts val="5718"/>
              </a:lnSpc>
              <a:buNone/>
            </a:pPr>
            <a:r>
              <a:rPr lang="en-US" sz="4574" b="1" kern="0" spc="-91" dirty="0">
                <a:solidFill>
                  <a:srgbClr val="000000"/>
                </a:solidFill>
                <a:latin typeface="adonis-web" pitchFamily="34" charset="0"/>
                <a:ea typeface="adonis-web" pitchFamily="34" charset="-122"/>
                <a:cs typeface="adonis-web" pitchFamily="34" charset="-120"/>
              </a:rPr>
              <a:t>Conclusion</a:t>
            </a:r>
            <a:endParaRPr lang="en-US" sz="4574" dirty="0"/>
          </a:p>
        </p:txBody>
      </p:sp>
      <p:sp>
        <p:nvSpPr>
          <p:cNvPr id="6" name="Text 2"/>
          <p:cNvSpPr/>
          <p:nvPr/>
        </p:nvSpPr>
        <p:spPr>
          <a:xfrm>
            <a:off x="703781" y="2087715"/>
            <a:ext cx="74159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Key Insights: The results after outlier removal and cross-validation demonstrate a significant improvement in the model's performance.</a:t>
            </a:r>
            <a:endParaRPr lang="en-US" sz="1944" dirty="0"/>
          </a:p>
        </p:txBody>
      </p:sp>
      <p:sp>
        <p:nvSpPr>
          <p:cNvPr id="7" name="Text 3"/>
          <p:cNvSpPr/>
          <p:nvPr/>
        </p:nvSpPr>
        <p:spPr>
          <a:xfrm>
            <a:off x="703781" y="2968914"/>
            <a:ext cx="7415927"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The model is now more accurate and reliable, with the ability to generalize well to new data.</a:t>
            </a:r>
            <a:endParaRPr lang="en-US" sz="1944" dirty="0"/>
          </a:p>
        </p:txBody>
      </p:sp>
      <p:sp>
        <p:nvSpPr>
          <p:cNvPr id="9" name="TextBox 8">
            <a:extLst>
              <a:ext uri="{FF2B5EF4-FFF2-40B4-BE49-F238E27FC236}">
                <a16:creationId xmlns:a16="http://schemas.microsoft.com/office/drawing/2014/main" id="{8040D791-213A-09BF-ACA6-F1C0B4909253}"/>
              </a:ext>
            </a:extLst>
          </p:cNvPr>
          <p:cNvSpPr txBox="1"/>
          <p:nvPr/>
        </p:nvSpPr>
        <p:spPr>
          <a:xfrm>
            <a:off x="637793" y="4052680"/>
            <a:ext cx="6919274" cy="3093154"/>
          </a:xfrm>
          <a:prstGeom prst="rect">
            <a:avLst/>
          </a:prstGeom>
          <a:noFill/>
        </p:spPr>
        <p:txBody>
          <a:bodyPr wrap="square" rtlCol="0">
            <a:spAutoFit/>
          </a:bodyPr>
          <a:lstStyle/>
          <a:p>
            <a:r>
              <a:rPr lang="en-US" sz="1950" dirty="0">
                <a:latin typeface="Source Sans Pro" panose="020B0503030403020204" pitchFamily="34" charset="0"/>
                <a:ea typeface="Source Sans Pro" panose="020B0503030403020204" pitchFamily="34" charset="0"/>
              </a:rPr>
              <a:t>The model's generalization capability is validated through consistent high cross-validation R2 scores, indicating reliable performance across different subsets of the data. The use of LIME for interpretability provides valuable insights into the feature contributions, ensuring transparency and aiding in the understanding of the model's decision-making process. Overall, the model not only predicts Waste Total Cost with high accuracy but also offers interpretable insights, making it a valuable tool for optimizing production processes and minimizing waste costs in a manufacturing context.</a:t>
            </a:r>
            <a:endParaRPr lang="en-GB" sz="1950" dirty="0">
              <a:latin typeface="Source Sans Pro" panose="020B0503030403020204" pitchFamily="34" charset="0"/>
              <a:ea typeface="Source Sans Pro" panose="020B0503030403020204" pitchFamily="34" charset="0"/>
            </a:endParaRPr>
          </a:p>
        </p:txBody>
      </p:sp>
      <p:pic>
        <p:nvPicPr>
          <p:cNvPr id="34" name="Audio 33">
            <a:hlinkClick r:id="" action="ppaction://media"/>
            <a:extLst>
              <a:ext uri="{FF2B5EF4-FFF2-40B4-BE49-F238E27FC236}">
                <a16:creationId xmlns:a16="http://schemas.microsoft.com/office/drawing/2014/main" id="{5AE48C9B-208E-C638-82BF-611DA2AA3A3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53750" t="-253750" r="-253750" b="-253750"/>
          <a:stretch>
            <a:fillRect/>
          </a:stretch>
        </p:blipFill>
        <p:spPr>
          <a:xfrm>
            <a:off x="12062765" y="5661965"/>
            <a:ext cx="2468880" cy="246888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5587"/>
    </mc:Choice>
    <mc:Fallback>
      <p:transition spd="slow" advTm="65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TotalTime>
  <Words>624</Words>
  <Application>Microsoft Office PowerPoint</Application>
  <PresentationFormat>Custom</PresentationFormat>
  <Paragraphs>68</Paragraphs>
  <Slides>7</Slides>
  <Notes>7</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adonis-web</vt:lpstr>
      <vt:lpstr>Arial</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Subheesh Paul</cp:lastModifiedBy>
  <cp:revision>10</cp:revision>
  <dcterms:created xsi:type="dcterms:W3CDTF">2024-07-02T22:15:27Z</dcterms:created>
  <dcterms:modified xsi:type="dcterms:W3CDTF">2024-07-02T23:30:43Z</dcterms:modified>
</cp:coreProperties>
</file>